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7" r:id="rId2"/>
    <p:sldId id="258" r:id="rId3"/>
    <p:sldId id="259" r:id="rId4"/>
    <p:sldId id="262" r:id="rId5"/>
    <p:sldId id="320" r:id="rId6"/>
    <p:sldId id="321" r:id="rId7"/>
    <p:sldId id="316" r:id="rId8"/>
    <p:sldId id="298" r:id="rId9"/>
    <p:sldId id="302" r:id="rId10"/>
    <p:sldId id="303" r:id="rId11"/>
    <p:sldId id="307" r:id="rId12"/>
    <p:sldId id="338" r:id="rId13"/>
    <p:sldId id="328" r:id="rId14"/>
    <p:sldId id="329" r:id="rId15"/>
    <p:sldId id="330" r:id="rId16"/>
    <p:sldId id="342" r:id="rId17"/>
    <p:sldId id="344" r:id="rId18"/>
    <p:sldId id="345" r:id="rId19"/>
    <p:sldId id="346" r:id="rId20"/>
    <p:sldId id="347" r:id="rId21"/>
    <p:sldId id="348" r:id="rId22"/>
    <p:sldId id="349" r:id="rId23"/>
    <p:sldId id="350" r:id="rId24"/>
    <p:sldId id="351" r:id="rId25"/>
    <p:sldId id="352" r:id="rId26"/>
    <p:sldId id="354" r:id="rId27"/>
    <p:sldId id="355" r:id="rId2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2E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5084" autoAdjust="0"/>
  </p:normalViewPr>
  <p:slideViewPr>
    <p:cSldViewPr snapToGrid="0">
      <p:cViewPr varScale="1">
        <p:scale>
          <a:sx n="92" d="100"/>
          <a:sy n="92" d="100"/>
        </p:scale>
        <p:origin x="139"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1379EF-BF4F-439F-9587-0B6615E0A8A5}" type="datetimeFigureOut">
              <a:rPr lang="ru-RU" smtClean="0"/>
              <a:t>01.04.2021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9F8C8E-7134-4FDD-B121-74670E0D10E0}" type="slidenum">
              <a:rPr lang="ru-RU" smtClean="0"/>
              <a:t>‹#›</a:t>
            </a:fld>
            <a:endParaRPr lang="ru-RU"/>
          </a:p>
        </p:txBody>
      </p:sp>
    </p:spTree>
    <p:extLst>
      <p:ext uri="{BB962C8B-B14F-4D97-AF65-F5344CB8AC3E}">
        <p14:creationId xmlns:p14="http://schemas.microsoft.com/office/powerpoint/2010/main" val="1904833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fld id="{E29F8C8E-7134-4FDD-B121-74670E0D10E0}" type="slidenum">
              <a:rPr lang="ru-RU" smtClean="0"/>
              <a:t>1</a:t>
            </a:fld>
            <a:endParaRPr lang="ru-RU"/>
          </a:p>
        </p:txBody>
      </p:sp>
    </p:spTree>
    <p:extLst>
      <p:ext uri="{BB962C8B-B14F-4D97-AF65-F5344CB8AC3E}">
        <p14:creationId xmlns:p14="http://schemas.microsoft.com/office/powerpoint/2010/main" val="652016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736A0-9F24-45BF-B389-F6478DB45CE3}"/>
              </a:ext>
            </a:extLst>
          </p:cNvPr>
          <p:cNvSpPr>
            <a:spLocks noGrp="1"/>
          </p:cNvSpPr>
          <p:nvPr>
            <p:ph type="ctrTitle"/>
          </p:nvPr>
        </p:nvSpPr>
        <p:spPr>
          <a:xfrm>
            <a:off x="1524000" y="1028700"/>
            <a:ext cx="9144000" cy="2481263"/>
          </a:xfrm>
        </p:spPr>
        <p:txBody>
          <a:bodyPr anchor="b">
            <a:normAutofit/>
          </a:bodyPr>
          <a:lstStyle>
            <a:lvl1pPr algn="ctr">
              <a:lnSpc>
                <a:spcPct val="100000"/>
              </a:lnSpc>
              <a:defRPr sz="4000" spc="750" baseline="0">
                <a:solidFill>
                  <a:schemeClr val="tx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13D85EF-076F-4C35-862A-BAFF685DD6B5}"/>
              </a:ext>
            </a:extLst>
          </p:cNvPr>
          <p:cNvSpPr>
            <a:spLocks noGrp="1"/>
          </p:cNvSpPr>
          <p:nvPr>
            <p:ph type="subTitle" idx="1"/>
          </p:nvPr>
        </p:nvSpPr>
        <p:spPr>
          <a:xfrm>
            <a:off x="1524000" y="3824376"/>
            <a:ext cx="9144000" cy="1433423"/>
          </a:xfrm>
        </p:spPr>
        <p:txBody>
          <a:bodyPr>
            <a:normAutofit/>
          </a:bodyPr>
          <a:lstStyle>
            <a:lvl1pPr marL="0" indent="0" algn="ctr">
              <a:lnSpc>
                <a:spcPct val="150000"/>
              </a:lnSpc>
              <a:buNone/>
              <a:defRPr sz="1600" b="1"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AE221EC-BF54-4DDD-8900-F2027CDAD35C}"/>
              </a:ext>
            </a:extLst>
          </p:cNvPr>
          <p:cNvSpPr>
            <a:spLocks noGrp="1"/>
          </p:cNvSpPr>
          <p:nvPr>
            <p:ph type="dt" sz="half" idx="10"/>
          </p:nvPr>
        </p:nvSpPr>
        <p:spPr/>
        <p:txBody>
          <a:bodyPr/>
          <a:lstStyle/>
          <a:p>
            <a:fld id="{D4A213A3-10E9-421F-81BE-56E0786AB515}" type="datetime2">
              <a:rPr lang="en-US" smtClean="0"/>
              <a:t>Thursday, April 1, 2021</a:t>
            </a:fld>
            <a:endParaRPr lang="en-US"/>
          </a:p>
        </p:txBody>
      </p:sp>
      <p:sp>
        <p:nvSpPr>
          <p:cNvPr id="5" name="Footer Placeholder 4">
            <a:extLst>
              <a:ext uri="{FF2B5EF4-FFF2-40B4-BE49-F238E27FC236}">
                <a16:creationId xmlns:a16="http://schemas.microsoft.com/office/drawing/2014/main" id="{7CD5AB69-7069-48FB-8925-F2BA84129A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29C32A-F7A5-4E3B-A28F-09C82341EB22}"/>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191162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A997B-D473-47DE-8B7B-22AB6F31E4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526035-4B81-4537-A22D-92C2E0DBB6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C2A44D-F637-4017-BAA2-77756A386D98}"/>
              </a:ext>
            </a:extLst>
          </p:cNvPr>
          <p:cNvSpPr>
            <a:spLocks noGrp="1"/>
          </p:cNvSpPr>
          <p:nvPr>
            <p:ph type="dt" sz="half" idx="10"/>
          </p:nvPr>
        </p:nvSpPr>
        <p:spPr/>
        <p:txBody>
          <a:bodyPr/>
          <a:lstStyle/>
          <a:p>
            <a:fld id="{3D5DABC0-2199-478F-BA77-33A651B6CB89}" type="datetime2">
              <a:rPr lang="en-US" smtClean="0"/>
              <a:t>Thursday, April 1, 2021</a:t>
            </a:fld>
            <a:endParaRPr lang="en-US"/>
          </a:p>
        </p:txBody>
      </p:sp>
      <p:sp>
        <p:nvSpPr>
          <p:cNvPr id="5" name="Footer Placeholder 4">
            <a:extLst>
              <a:ext uri="{FF2B5EF4-FFF2-40B4-BE49-F238E27FC236}">
                <a16:creationId xmlns:a16="http://schemas.microsoft.com/office/drawing/2014/main" id="{EEC1DCE6-ED7D-417C-ABD4-41D61570FF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AAF19A-FDAE-446A-A6B6-128F7F96A966}"/>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192913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96D838-45E9-4D61-AA4E-92A32B579FDA}"/>
              </a:ext>
            </a:extLst>
          </p:cNvPr>
          <p:cNvSpPr>
            <a:spLocks noGrp="1"/>
          </p:cNvSpPr>
          <p:nvPr>
            <p:ph type="title" orient="vert"/>
          </p:nvPr>
        </p:nvSpPr>
        <p:spPr>
          <a:xfrm>
            <a:off x="8724900" y="457199"/>
            <a:ext cx="2628900" cy="571976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C3183D0-4392-4364-8A2D-C47A2AF7A87D}"/>
              </a:ext>
            </a:extLst>
          </p:cNvPr>
          <p:cNvSpPr>
            <a:spLocks noGrp="1"/>
          </p:cNvSpPr>
          <p:nvPr>
            <p:ph type="body" orient="vert" idx="1"/>
          </p:nvPr>
        </p:nvSpPr>
        <p:spPr>
          <a:xfrm>
            <a:off x="838200" y="457199"/>
            <a:ext cx="7734300" cy="5719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4A36C9-28D5-4820-84F1-E4B9F4E50FA9}"/>
              </a:ext>
            </a:extLst>
          </p:cNvPr>
          <p:cNvSpPr>
            <a:spLocks noGrp="1"/>
          </p:cNvSpPr>
          <p:nvPr>
            <p:ph type="dt" sz="half" idx="10"/>
          </p:nvPr>
        </p:nvSpPr>
        <p:spPr/>
        <p:txBody>
          <a:bodyPr/>
          <a:lstStyle/>
          <a:p>
            <a:fld id="{D72230C6-DF61-47F4-B8C5-1B70E884BF06}" type="datetime2">
              <a:rPr lang="en-US" smtClean="0"/>
              <a:t>Thursday, April 1, 2021</a:t>
            </a:fld>
            <a:endParaRPr lang="en-US"/>
          </a:p>
        </p:txBody>
      </p:sp>
      <p:sp>
        <p:nvSpPr>
          <p:cNvPr id="5" name="Footer Placeholder 4">
            <a:extLst>
              <a:ext uri="{FF2B5EF4-FFF2-40B4-BE49-F238E27FC236}">
                <a16:creationId xmlns:a16="http://schemas.microsoft.com/office/drawing/2014/main" id="{8997EDC8-558D-4646-86D9-A5424CF2A2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0B7537-E67A-411A-BBA4-061521D3D881}"/>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1725539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E99D7-1EE5-4262-9359-A0E2B733116C}"/>
              </a:ext>
            </a:extLst>
          </p:cNvPr>
          <p:cNvSpPr>
            <a:spLocks noGrp="1"/>
          </p:cNvSpPr>
          <p:nvPr>
            <p:ph type="title"/>
          </p:nvPr>
        </p:nvSpPr>
        <p:spPr>
          <a:xfrm>
            <a:off x="1371600" y="793080"/>
            <a:ext cx="10240903" cy="1233488"/>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B3DA1C5-272A-45C2-A11A-E7769A27D32F}"/>
              </a:ext>
            </a:extLst>
          </p:cNvPr>
          <p:cNvSpPr>
            <a:spLocks noGrp="1"/>
          </p:cNvSpPr>
          <p:nvPr>
            <p:ph idx="1"/>
          </p:nvPr>
        </p:nvSpPr>
        <p:spPr>
          <a:xfrm>
            <a:off x="1371600" y="2114939"/>
            <a:ext cx="10240903" cy="395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D63DA15-1EAB-4524-9BB7-8A7DA82A20AD}"/>
              </a:ext>
            </a:extLst>
          </p:cNvPr>
          <p:cNvSpPr>
            <a:spLocks noGrp="1"/>
          </p:cNvSpPr>
          <p:nvPr>
            <p:ph type="dt" sz="half" idx="10"/>
          </p:nvPr>
        </p:nvSpPr>
        <p:spPr/>
        <p:txBody>
          <a:bodyPr/>
          <a:lstStyle/>
          <a:p>
            <a:fld id="{6B12B50C-7EEE-46CD-BAF7-BBC4026D959A}" type="datetime2">
              <a:rPr lang="en-US" smtClean="0"/>
              <a:t>Thursday, April 1, 2021</a:t>
            </a:fld>
            <a:endParaRPr lang="en-US"/>
          </a:p>
        </p:txBody>
      </p:sp>
      <p:sp>
        <p:nvSpPr>
          <p:cNvPr id="5" name="Footer Placeholder 4">
            <a:extLst>
              <a:ext uri="{FF2B5EF4-FFF2-40B4-BE49-F238E27FC236}">
                <a16:creationId xmlns:a16="http://schemas.microsoft.com/office/drawing/2014/main" id="{A1EB93B9-7818-489D-AFFB-B6EAD27FF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528D36-894E-4FCB-B8BB-84DE89949B23}"/>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2334591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964F1-5687-421F-B3DF-BA3C8DADC0E6}"/>
              </a:ext>
            </a:extLst>
          </p:cNvPr>
          <p:cNvSpPr>
            <a:spLocks noGrp="1"/>
          </p:cNvSpPr>
          <p:nvPr>
            <p:ph type="title"/>
          </p:nvPr>
        </p:nvSpPr>
        <p:spPr>
          <a:xfrm>
            <a:off x="1380930" y="1709738"/>
            <a:ext cx="9966519" cy="2852737"/>
          </a:xfrm>
        </p:spPr>
        <p:txBody>
          <a:bodyPr anchor="b">
            <a:normAutofit/>
          </a:bodyPr>
          <a:lstStyle>
            <a:lvl1pPr>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DDBB876-5FD9-4964-BD37-6F05DAEBE325}"/>
              </a:ext>
            </a:extLst>
          </p:cNvPr>
          <p:cNvSpPr>
            <a:spLocks noGrp="1"/>
          </p:cNvSpPr>
          <p:nvPr>
            <p:ph type="body" idx="1" hasCustomPrompt="1"/>
          </p:nvPr>
        </p:nvSpPr>
        <p:spPr>
          <a:xfrm>
            <a:off x="1380930" y="4976327"/>
            <a:ext cx="9966520" cy="1113323"/>
          </a:xfrm>
        </p:spPr>
        <p:txBody>
          <a:bodyPr>
            <a:normAutofit/>
          </a:bodyPr>
          <a:lstStyle>
            <a:lvl1pPr marL="0" indent="0">
              <a:buNone/>
              <a:defRPr sz="1200" spc="6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875EA80A-FCDD-4009-9A1F-8B54817869DC}"/>
              </a:ext>
            </a:extLst>
          </p:cNvPr>
          <p:cNvSpPr>
            <a:spLocks noGrp="1"/>
          </p:cNvSpPr>
          <p:nvPr>
            <p:ph type="dt" sz="half" idx="10"/>
          </p:nvPr>
        </p:nvSpPr>
        <p:spPr/>
        <p:txBody>
          <a:bodyPr/>
          <a:lstStyle/>
          <a:p>
            <a:fld id="{8D4211C4-AE09-4254-A5E3-6DA9B099C971}" type="datetime2">
              <a:rPr lang="en-US" smtClean="0"/>
              <a:t>Thursday, April 1, 2021</a:t>
            </a:fld>
            <a:endParaRPr lang="en-US"/>
          </a:p>
        </p:txBody>
      </p:sp>
      <p:sp>
        <p:nvSpPr>
          <p:cNvPr id="5" name="Footer Placeholder 4">
            <a:extLst>
              <a:ext uri="{FF2B5EF4-FFF2-40B4-BE49-F238E27FC236}">
                <a16:creationId xmlns:a16="http://schemas.microsoft.com/office/drawing/2014/main" id="{EA4A3422-56D9-4942-BC63-831AED91F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D4B42A-AC2C-4FD8-AD0D-BECDD3846D3A}"/>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592929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FDAF1-8359-4A0F-91B3-03E77C670543}"/>
              </a:ext>
            </a:extLst>
          </p:cNvPr>
          <p:cNvSpPr>
            <a:spLocks noGrp="1"/>
          </p:cNvSpPr>
          <p:nvPr>
            <p:ph type="title"/>
          </p:nvPr>
        </p:nvSpPr>
        <p:spPr>
          <a:xfrm>
            <a:off x="1044054" y="457200"/>
            <a:ext cx="10309745" cy="1233488"/>
          </a:xfrm>
        </p:spPr>
        <p:txBody>
          <a:bodyPr>
            <a:normAutofit/>
          </a:bodyPr>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21E3D3-6B33-4CA0-B06B-A8BB05CAB3C4}"/>
              </a:ext>
            </a:extLst>
          </p:cNvPr>
          <p:cNvSpPr>
            <a:spLocks noGrp="1"/>
          </p:cNvSpPr>
          <p:nvPr>
            <p:ph sz="half" idx="1"/>
          </p:nvPr>
        </p:nvSpPr>
        <p:spPr>
          <a:xfrm>
            <a:off x="1044054" y="1996141"/>
            <a:ext cx="4975746" cy="41808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629C334-815D-47FD-A9B5-E871E28641C9}"/>
              </a:ext>
            </a:extLst>
          </p:cNvPr>
          <p:cNvSpPr>
            <a:spLocks noGrp="1"/>
          </p:cNvSpPr>
          <p:nvPr>
            <p:ph sz="half" idx="2"/>
          </p:nvPr>
        </p:nvSpPr>
        <p:spPr>
          <a:xfrm>
            <a:off x="6172200" y="1996141"/>
            <a:ext cx="5181600" cy="41808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97975F2-7A90-4820-B90F-D28E31A35EB8}"/>
              </a:ext>
            </a:extLst>
          </p:cNvPr>
          <p:cNvSpPr>
            <a:spLocks noGrp="1"/>
          </p:cNvSpPr>
          <p:nvPr>
            <p:ph type="dt" sz="half" idx="10"/>
          </p:nvPr>
        </p:nvSpPr>
        <p:spPr/>
        <p:txBody>
          <a:bodyPr/>
          <a:lstStyle/>
          <a:p>
            <a:fld id="{681742C3-E082-4760-93B2-E209268DD00C}" type="datetime2">
              <a:rPr lang="en-US" smtClean="0"/>
              <a:t>Thursday, April 1, 2021</a:t>
            </a:fld>
            <a:endParaRPr lang="en-US"/>
          </a:p>
        </p:txBody>
      </p:sp>
      <p:sp>
        <p:nvSpPr>
          <p:cNvPr id="6" name="Footer Placeholder 5">
            <a:extLst>
              <a:ext uri="{FF2B5EF4-FFF2-40B4-BE49-F238E27FC236}">
                <a16:creationId xmlns:a16="http://schemas.microsoft.com/office/drawing/2014/main" id="{823CFAD5-8AF8-4610-8324-85AA062E27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808CC8-C46E-4A10-8A83-7A251067EA68}"/>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363725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E82B8-F9D9-4F53-A4A6-F12EB5F12846}"/>
              </a:ext>
            </a:extLst>
          </p:cNvPr>
          <p:cNvSpPr>
            <a:spLocks noGrp="1"/>
          </p:cNvSpPr>
          <p:nvPr>
            <p:ph type="title"/>
          </p:nvPr>
        </p:nvSpPr>
        <p:spPr>
          <a:xfrm>
            <a:off x="1368490" y="457200"/>
            <a:ext cx="9986898" cy="1233488"/>
          </a:xfrm>
        </p:spPr>
        <p:txBody>
          <a:bodyPr>
            <a:normAutofit/>
          </a:bodyPr>
          <a:lstStyle>
            <a:lvl1pPr>
              <a:defRPr sz="2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1F070CA-85E9-47C7-8564-FFA1AE34B9E5}"/>
              </a:ext>
            </a:extLst>
          </p:cNvPr>
          <p:cNvSpPr>
            <a:spLocks noGrp="1"/>
          </p:cNvSpPr>
          <p:nvPr>
            <p:ph type="body" idx="1"/>
          </p:nvPr>
        </p:nvSpPr>
        <p:spPr>
          <a:xfrm>
            <a:off x="1368490" y="1681163"/>
            <a:ext cx="462908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38D4B1-41B3-4BF5-9076-A16984A81FF1}"/>
              </a:ext>
            </a:extLst>
          </p:cNvPr>
          <p:cNvSpPr>
            <a:spLocks noGrp="1"/>
          </p:cNvSpPr>
          <p:nvPr>
            <p:ph sz="half" idx="2"/>
          </p:nvPr>
        </p:nvSpPr>
        <p:spPr>
          <a:xfrm>
            <a:off x="1368490" y="2505075"/>
            <a:ext cx="462908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E6A38DC-A016-4CFD-AC19-F24A9E062022}"/>
              </a:ext>
            </a:extLst>
          </p:cNvPr>
          <p:cNvSpPr>
            <a:spLocks noGrp="1"/>
          </p:cNvSpPr>
          <p:nvPr>
            <p:ph type="body" sz="quarter" idx="3"/>
          </p:nvPr>
        </p:nvSpPr>
        <p:spPr>
          <a:xfrm>
            <a:off x="6344816" y="1681163"/>
            <a:ext cx="501057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F930FA-8C00-42AB-B2D1-FE4E4BDB3C6E}"/>
              </a:ext>
            </a:extLst>
          </p:cNvPr>
          <p:cNvSpPr>
            <a:spLocks noGrp="1"/>
          </p:cNvSpPr>
          <p:nvPr>
            <p:ph sz="quarter" idx="4"/>
          </p:nvPr>
        </p:nvSpPr>
        <p:spPr>
          <a:xfrm>
            <a:off x="6344814" y="2505075"/>
            <a:ext cx="501057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E18B698E-FAE5-4F2C-AE0E-4FD281E8F30E}"/>
              </a:ext>
            </a:extLst>
          </p:cNvPr>
          <p:cNvSpPr>
            <a:spLocks noGrp="1"/>
          </p:cNvSpPr>
          <p:nvPr>
            <p:ph type="dt" sz="half" idx="10"/>
          </p:nvPr>
        </p:nvSpPr>
        <p:spPr/>
        <p:txBody>
          <a:bodyPr/>
          <a:lstStyle/>
          <a:p>
            <a:fld id="{3B6FC950-F824-48B9-B984-CAEE265865E5}" type="datetime2">
              <a:rPr lang="en-US" smtClean="0"/>
              <a:t>Thursday, April 1, 2021</a:t>
            </a:fld>
            <a:endParaRPr lang="en-US"/>
          </a:p>
        </p:txBody>
      </p:sp>
      <p:sp>
        <p:nvSpPr>
          <p:cNvPr id="8" name="Footer Placeholder 7">
            <a:extLst>
              <a:ext uri="{FF2B5EF4-FFF2-40B4-BE49-F238E27FC236}">
                <a16:creationId xmlns:a16="http://schemas.microsoft.com/office/drawing/2014/main" id="{B5C4BB6C-CAA4-4EA8-8EA1-65ADE056F2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BB6A12-0532-47CA-B070-232141CC1064}"/>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1917407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08FA1-831E-4AD6-B0D1-BA85E67A5032}"/>
              </a:ext>
            </a:extLst>
          </p:cNvPr>
          <p:cNvSpPr>
            <a:spLocks noGrp="1"/>
          </p:cNvSpPr>
          <p:nvPr>
            <p:ph type="title"/>
          </p:nvPr>
        </p:nvSpPr>
        <p:spPr>
          <a:xfrm>
            <a:off x="1371599" y="457200"/>
            <a:ext cx="9982199" cy="1233488"/>
          </a:xfrm>
        </p:spPr>
        <p:txBody>
          <a:bodyPr>
            <a:normAutofit/>
          </a:bodyPr>
          <a:lstStyle>
            <a:lvl1pPr>
              <a:defRPr sz="32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CE94142-C469-4B0E-8C01-C64BA28F52D2}"/>
              </a:ext>
            </a:extLst>
          </p:cNvPr>
          <p:cNvSpPr>
            <a:spLocks noGrp="1"/>
          </p:cNvSpPr>
          <p:nvPr>
            <p:ph type="dt" sz="half" idx="10"/>
          </p:nvPr>
        </p:nvSpPr>
        <p:spPr/>
        <p:txBody>
          <a:bodyPr/>
          <a:lstStyle/>
          <a:p>
            <a:fld id="{BC8E3A0F-68E7-4D17-BB84-ED1BA4F6AC6B}" type="datetime2">
              <a:rPr lang="en-US" smtClean="0"/>
              <a:t>Thursday, April 1, 2021</a:t>
            </a:fld>
            <a:endParaRPr lang="en-US"/>
          </a:p>
        </p:txBody>
      </p:sp>
      <p:sp>
        <p:nvSpPr>
          <p:cNvPr id="4" name="Footer Placeholder 3">
            <a:extLst>
              <a:ext uri="{FF2B5EF4-FFF2-40B4-BE49-F238E27FC236}">
                <a16:creationId xmlns:a16="http://schemas.microsoft.com/office/drawing/2014/main" id="{02AAFCE6-5C7E-438F-8D4A-21E1556814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2ACFD88-63EA-427F-978C-B7844D1A5E32}"/>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445664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82A4F0-76A5-4852-982B-32B3B685732E}"/>
              </a:ext>
            </a:extLst>
          </p:cNvPr>
          <p:cNvSpPr>
            <a:spLocks noGrp="1"/>
          </p:cNvSpPr>
          <p:nvPr>
            <p:ph type="dt" sz="half" idx="10"/>
          </p:nvPr>
        </p:nvSpPr>
        <p:spPr/>
        <p:txBody>
          <a:bodyPr/>
          <a:lstStyle/>
          <a:p>
            <a:fld id="{EDB7BC4F-EDA1-4BA2-BFF3-FE5B31CCB58B}" type="datetime2">
              <a:rPr lang="en-US" smtClean="0"/>
              <a:t>Thursday, April 1, 2021</a:t>
            </a:fld>
            <a:endParaRPr lang="en-US"/>
          </a:p>
        </p:txBody>
      </p:sp>
      <p:sp>
        <p:nvSpPr>
          <p:cNvPr id="3" name="Footer Placeholder 2">
            <a:extLst>
              <a:ext uri="{FF2B5EF4-FFF2-40B4-BE49-F238E27FC236}">
                <a16:creationId xmlns:a16="http://schemas.microsoft.com/office/drawing/2014/main" id="{8750CFAE-4BEB-4272-A2E6-FDD9D6A032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43B71B7-74B7-4CF1-8FE0-F4863CD7D97C}"/>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147665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432BE-C4E5-4F12-AB53-EBEF2B76B251}"/>
              </a:ext>
            </a:extLst>
          </p:cNvPr>
          <p:cNvSpPr>
            <a:spLocks noGrp="1"/>
          </p:cNvSpPr>
          <p:nvPr>
            <p:ph type="title"/>
          </p:nvPr>
        </p:nvSpPr>
        <p:spPr>
          <a:xfrm>
            <a:off x="1318755" y="457200"/>
            <a:ext cx="3932237" cy="1921434"/>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FAE7F57-4ABF-4BA4-A892-38857A02F60D}"/>
              </a:ext>
            </a:extLst>
          </p:cNvPr>
          <p:cNvSpPr>
            <a:spLocks noGrp="1"/>
          </p:cNvSpPr>
          <p:nvPr>
            <p:ph idx="1"/>
          </p:nvPr>
        </p:nvSpPr>
        <p:spPr>
          <a:xfrm>
            <a:off x="5648130" y="987425"/>
            <a:ext cx="5707257" cy="487362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32E444-E5BD-443F-AB83-84D7CE0AB768}"/>
              </a:ext>
            </a:extLst>
          </p:cNvPr>
          <p:cNvSpPr>
            <a:spLocks noGrp="1"/>
          </p:cNvSpPr>
          <p:nvPr>
            <p:ph type="body" sz="half" idx="2"/>
          </p:nvPr>
        </p:nvSpPr>
        <p:spPr>
          <a:xfrm>
            <a:off x="1318755" y="2799184"/>
            <a:ext cx="3932237" cy="306980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1998A4-FD2F-4126-99C5-E2063AE02482}"/>
              </a:ext>
            </a:extLst>
          </p:cNvPr>
          <p:cNvSpPr>
            <a:spLocks noGrp="1"/>
          </p:cNvSpPr>
          <p:nvPr>
            <p:ph type="dt" sz="half" idx="10"/>
          </p:nvPr>
        </p:nvSpPr>
        <p:spPr/>
        <p:txBody>
          <a:bodyPr/>
          <a:lstStyle/>
          <a:p>
            <a:fld id="{3AAE694C-1394-4838-A564-7380835C2E77}" type="datetime2">
              <a:rPr lang="en-US" smtClean="0"/>
              <a:t>Thursday, April 1, 2021</a:t>
            </a:fld>
            <a:endParaRPr lang="en-US"/>
          </a:p>
        </p:txBody>
      </p:sp>
      <p:sp>
        <p:nvSpPr>
          <p:cNvPr id="6" name="Footer Placeholder 5">
            <a:extLst>
              <a:ext uri="{FF2B5EF4-FFF2-40B4-BE49-F238E27FC236}">
                <a16:creationId xmlns:a16="http://schemas.microsoft.com/office/drawing/2014/main" id="{E96457D3-F808-4DB2-9C9C-B185E71F26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31BC9B-21D1-4D2D-B02E-C887A02CA373}"/>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265671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43EC2-2D8C-4E8D-8CC7-9676480146E2}"/>
              </a:ext>
            </a:extLst>
          </p:cNvPr>
          <p:cNvSpPr>
            <a:spLocks noGrp="1"/>
          </p:cNvSpPr>
          <p:nvPr>
            <p:ph type="title"/>
          </p:nvPr>
        </p:nvSpPr>
        <p:spPr>
          <a:xfrm>
            <a:off x="1378966" y="681135"/>
            <a:ext cx="3932237"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566AF89-5FBD-43DD-958D-A5C608AE2E2C}"/>
              </a:ext>
            </a:extLst>
          </p:cNvPr>
          <p:cNvSpPr>
            <a:spLocks noGrp="1"/>
          </p:cNvSpPr>
          <p:nvPr>
            <p:ph type="pic" idx="1"/>
          </p:nvPr>
        </p:nvSpPr>
        <p:spPr>
          <a:xfrm>
            <a:off x="5834742" y="858417"/>
            <a:ext cx="5520645" cy="500263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F770A545-2CE6-48C4-A725-EF68A3F1BFCB}"/>
              </a:ext>
            </a:extLst>
          </p:cNvPr>
          <p:cNvSpPr>
            <a:spLocks noGrp="1"/>
          </p:cNvSpPr>
          <p:nvPr>
            <p:ph type="body" sz="half" idx="2"/>
          </p:nvPr>
        </p:nvSpPr>
        <p:spPr>
          <a:xfrm>
            <a:off x="1378966" y="228133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4466B2-6FE6-4352-BBF9-84BCD946C28B}"/>
              </a:ext>
            </a:extLst>
          </p:cNvPr>
          <p:cNvSpPr>
            <a:spLocks noGrp="1"/>
          </p:cNvSpPr>
          <p:nvPr>
            <p:ph type="dt" sz="half" idx="10"/>
          </p:nvPr>
        </p:nvSpPr>
        <p:spPr/>
        <p:txBody>
          <a:bodyPr/>
          <a:lstStyle/>
          <a:p>
            <a:fld id="{CAB84B19-1A00-4EDB-8425-E1827A377364}" type="datetime2">
              <a:rPr lang="en-US" smtClean="0"/>
              <a:t>Thursday, April 1, 2021</a:t>
            </a:fld>
            <a:endParaRPr lang="en-US"/>
          </a:p>
        </p:txBody>
      </p:sp>
      <p:sp>
        <p:nvSpPr>
          <p:cNvPr id="6" name="Footer Placeholder 5">
            <a:extLst>
              <a:ext uri="{FF2B5EF4-FFF2-40B4-BE49-F238E27FC236}">
                <a16:creationId xmlns:a16="http://schemas.microsoft.com/office/drawing/2014/main" id="{398991BC-29A5-4182-BD83-9D99D2889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C1C78F-6633-4604-8832-8E9D2DC768BB}"/>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2152904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4C0BBB-0042-4603-A226-6117F3FD5B3C}"/>
              </a:ext>
            </a:extLst>
          </p:cNvPr>
          <p:cNvSpPr/>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C44F520-2598-460E-9F91-B02F60830CA2}"/>
              </a:ext>
            </a:extLst>
          </p:cNvPr>
          <p:cNvSpPr/>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AD478F2F-4F04-4604-9005-BF0CB1142512}"/>
              </a:ext>
            </a:extLst>
          </p:cNvPr>
          <p:cNvSpPr>
            <a:spLocks noGrp="1"/>
          </p:cNvSpPr>
          <p:nvPr>
            <p:ph type="title"/>
          </p:nvPr>
        </p:nvSpPr>
        <p:spPr>
          <a:xfrm>
            <a:off x="1371600" y="361666"/>
            <a:ext cx="9810376" cy="1659404"/>
          </a:xfrm>
          <a:prstGeom prst="rect">
            <a:avLst/>
          </a:prstGeom>
        </p:spPr>
        <p:txBody>
          <a:bodyPr vert="horz" lIns="0" tIns="0" rIns="0" bIns="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4A17D2-52AF-4B40-80A8-3E0DB855F297}"/>
              </a:ext>
            </a:extLst>
          </p:cNvPr>
          <p:cNvSpPr>
            <a:spLocks noGrp="1"/>
          </p:cNvSpPr>
          <p:nvPr>
            <p:ph type="body" idx="1"/>
          </p:nvPr>
        </p:nvSpPr>
        <p:spPr>
          <a:xfrm>
            <a:off x="1371600" y="2286000"/>
            <a:ext cx="9810376" cy="3857811"/>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592E0AA-D5B3-4BCF-BA69-209D9B335A06}"/>
              </a:ext>
            </a:extLst>
          </p:cNvPr>
          <p:cNvSpPr>
            <a:spLocks noGrp="1"/>
          </p:cNvSpPr>
          <p:nvPr>
            <p:ph type="dt" sz="half" idx="2"/>
          </p:nvPr>
        </p:nvSpPr>
        <p:spPr>
          <a:xfrm>
            <a:off x="7910111" y="6409170"/>
            <a:ext cx="3702392" cy="448830"/>
          </a:xfrm>
          <a:prstGeom prst="rect">
            <a:avLst/>
          </a:prstGeom>
        </p:spPr>
        <p:txBody>
          <a:bodyPr vert="horz" lIns="91440" tIns="45720" rIns="91440" bIns="45720" rtlCol="0" anchor="ctr"/>
          <a:lstStyle>
            <a:lvl1pPr algn="r">
              <a:defRPr sz="800" cap="all" spc="300" baseline="0">
                <a:solidFill>
                  <a:schemeClr val="bg1"/>
                </a:solidFill>
              </a:defRPr>
            </a:lvl1pPr>
          </a:lstStyle>
          <a:p>
            <a:fld id="{10076A27-8146-4F75-9851-A83577C6FD8A}" type="datetime2">
              <a:rPr lang="en-US" smtClean="0"/>
              <a:t>Thursday, April 1, 2021</a:t>
            </a:fld>
            <a:endParaRPr lang="en-US"/>
          </a:p>
        </p:txBody>
      </p:sp>
      <p:sp>
        <p:nvSpPr>
          <p:cNvPr id="5" name="Footer Placeholder 4">
            <a:extLst>
              <a:ext uri="{FF2B5EF4-FFF2-40B4-BE49-F238E27FC236}">
                <a16:creationId xmlns:a16="http://schemas.microsoft.com/office/drawing/2014/main" id="{5F10A637-D86F-4FA1-985D-2D82456511B1}"/>
              </a:ext>
            </a:extLst>
          </p:cNvPr>
          <p:cNvSpPr>
            <a:spLocks noGrp="1"/>
          </p:cNvSpPr>
          <p:nvPr>
            <p:ph type="ftr" sz="quarter" idx="3"/>
          </p:nvPr>
        </p:nvSpPr>
        <p:spPr>
          <a:xfrm rot="5400000">
            <a:off x="-1828801" y="1912217"/>
            <a:ext cx="4114800" cy="457200"/>
          </a:xfrm>
          <a:prstGeom prst="rect">
            <a:avLst/>
          </a:prstGeom>
        </p:spPr>
        <p:txBody>
          <a:bodyPr vert="horz" lIns="91440" tIns="45720" rIns="91440" bIns="45720" rtlCol="0" anchor="ctr"/>
          <a:lstStyle>
            <a:lvl1pPr algn="l">
              <a:defRPr sz="800" b="1">
                <a:solidFill>
                  <a:schemeClr val="tx1"/>
                </a:solidFill>
                <a:latin typeface="+mj-lt"/>
              </a:defRPr>
            </a:lvl1pPr>
          </a:lstStyle>
          <a:p>
            <a:endParaRPr lang="en-US"/>
          </a:p>
        </p:txBody>
      </p:sp>
      <p:sp>
        <p:nvSpPr>
          <p:cNvPr id="6" name="Slide Number Placeholder 5">
            <a:extLst>
              <a:ext uri="{FF2B5EF4-FFF2-40B4-BE49-F238E27FC236}">
                <a16:creationId xmlns:a16="http://schemas.microsoft.com/office/drawing/2014/main" id="{80F2FA4D-A931-46BA-B767-29A6FD5AAD2A}"/>
              </a:ext>
            </a:extLst>
          </p:cNvPr>
          <p:cNvSpPr>
            <a:spLocks noGrp="1"/>
          </p:cNvSpPr>
          <p:nvPr>
            <p:ph type="sldNum" sz="quarter" idx="4"/>
          </p:nvPr>
        </p:nvSpPr>
        <p:spPr>
          <a:xfrm>
            <a:off x="11669678" y="6408742"/>
            <a:ext cx="438652" cy="448830"/>
          </a:xfrm>
          <a:prstGeom prst="rect">
            <a:avLst/>
          </a:prstGeom>
        </p:spPr>
        <p:txBody>
          <a:bodyPr vert="horz" lIns="91440" tIns="45720" rIns="91440" bIns="45720" rtlCol="0" anchor="ctr"/>
          <a:lstStyle>
            <a:lvl1pPr algn="r">
              <a:defRPr sz="800">
                <a:solidFill>
                  <a:schemeClr val="bg1"/>
                </a:solidFill>
              </a:defRPr>
            </a:lvl1pPr>
          </a:lstStyle>
          <a:p>
            <a:fld id="{B9EAB3BA-07EE-4B64-A177-47C30D775877}" type="slidenum">
              <a:rPr lang="en-US" smtClean="0"/>
              <a:t>‹#›</a:t>
            </a:fld>
            <a:endParaRPr lang="en-US"/>
          </a:p>
        </p:txBody>
      </p:sp>
    </p:spTree>
    <p:extLst>
      <p:ext uri="{BB962C8B-B14F-4D97-AF65-F5344CB8AC3E}">
        <p14:creationId xmlns:p14="http://schemas.microsoft.com/office/powerpoint/2010/main" val="3279752745"/>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Par1147"/><Relationship Id="rId2" Type="http://schemas.openxmlformats.org/officeDocument/2006/relationships/hyperlink" Target="#Par89"/><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3" name="Rectangle 116">
            <a:extLst>
              <a:ext uri="{FF2B5EF4-FFF2-40B4-BE49-F238E27FC236}">
                <a16:creationId xmlns:a16="http://schemas.microsoft.com/office/drawing/2014/main" id="{ED9D89B5-CCAB-4617-B70E-501DBE3C84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Заголовок 1">
            <a:extLst>
              <a:ext uri="{FF2B5EF4-FFF2-40B4-BE49-F238E27FC236}">
                <a16:creationId xmlns:a16="http://schemas.microsoft.com/office/drawing/2014/main" id="{6081FF2C-FE66-49F1-BE9D-F67504092B8F}"/>
              </a:ext>
            </a:extLst>
          </p:cNvPr>
          <p:cNvSpPr>
            <a:spLocks noGrp="1"/>
          </p:cNvSpPr>
          <p:nvPr>
            <p:ph type="title"/>
          </p:nvPr>
        </p:nvSpPr>
        <p:spPr>
          <a:xfrm>
            <a:off x="917275" y="4583953"/>
            <a:ext cx="7468189" cy="1465973"/>
          </a:xfrm>
        </p:spPr>
        <p:txBody>
          <a:bodyPr vert="horz" lIns="0" tIns="0" rIns="0" bIns="0" rtlCol="0" anchor="t">
            <a:normAutofit/>
          </a:bodyPr>
          <a:lstStyle/>
          <a:p>
            <a:r>
              <a:rPr lang="ru-RU" sz="2800" spc="750" dirty="0"/>
              <a:t>Сопутствующие услуги</a:t>
            </a:r>
            <a:br>
              <a:rPr lang="en-US" sz="2800" spc="750" dirty="0"/>
            </a:br>
            <a:endParaRPr lang="en-US" sz="2800" i="1" spc="750" dirty="0"/>
          </a:p>
        </p:txBody>
      </p:sp>
      <p:pic>
        <p:nvPicPr>
          <p:cNvPr id="15" name="Объект 14">
            <a:extLst>
              <a:ext uri="{FF2B5EF4-FFF2-40B4-BE49-F238E27FC236}">
                <a16:creationId xmlns:a16="http://schemas.microsoft.com/office/drawing/2014/main" id="{E3FF8F8B-3AFC-4C46-9A22-020D2AA6370A}"/>
              </a:ext>
            </a:extLst>
          </p:cNvPr>
          <p:cNvPicPr>
            <a:picLocks noChangeAspect="1"/>
          </p:cNvPicPr>
          <p:nvPr/>
        </p:nvPicPr>
        <p:blipFill rotWithShape="1">
          <a:blip r:embed="rId3">
            <a:extLst>
              <a:ext uri="{28A0092B-C50C-407E-A947-70E740481C1C}">
                <a14:useLocalDpi xmlns:a14="http://schemas.microsoft.com/office/drawing/2010/main" val="0"/>
              </a:ext>
            </a:extLst>
          </a:blip>
          <a:srcRect t="26789" b="26789"/>
          <a:stretch/>
        </p:blipFill>
        <p:spPr>
          <a:xfrm>
            <a:off x="20" y="432"/>
            <a:ext cx="12191980" cy="4244759"/>
          </a:xfrm>
          <a:prstGeom prst="rect">
            <a:avLst/>
          </a:prstGeom>
        </p:spPr>
      </p:pic>
      <p:sp>
        <p:nvSpPr>
          <p:cNvPr id="112" name="Content Placeholder 89">
            <a:extLst>
              <a:ext uri="{FF2B5EF4-FFF2-40B4-BE49-F238E27FC236}">
                <a16:creationId xmlns:a16="http://schemas.microsoft.com/office/drawing/2014/main" id="{571CE0E7-F27E-4171-BB36-FE9B7525CD2A}"/>
              </a:ext>
            </a:extLst>
          </p:cNvPr>
          <p:cNvSpPr>
            <a:spLocks noGrp="1"/>
          </p:cNvSpPr>
          <p:nvPr>
            <p:ph idx="1"/>
          </p:nvPr>
        </p:nvSpPr>
        <p:spPr>
          <a:xfrm>
            <a:off x="2036618" y="4583953"/>
            <a:ext cx="9698183" cy="2170138"/>
          </a:xfrm>
        </p:spPr>
        <p:txBody>
          <a:bodyPr>
            <a:normAutofit/>
          </a:bodyPr>
          <a:lstStyle/>
          <a:p>
            <a:pPr algn="r"/>
            <a:r>
              <a:rPr lang="ru-RU" b="1" dirty="0"/>
              <a:t>Яблокова Е.А.</a:t>
            </a:r>
            <a:endParaRPr lang="en-US" b="1" dirty="0"/>
          </a:p>
          <a:p>
            <a:pPr marL="0" indent="0" algn="r">
              <a:buNone/>
            </a:pPr>
            <a:r>
              <a:rPr lang="en-US" b="1" dirty="0"/>
              <a:t>elena_yablokova@mail.ru</a:t>
            </a:r>
            <a:r>
              <a:rPr lang="ru-RU" b="1" dirty="0"/>
              <a:t>.</a:t>
            </a:r>
          </a:p>
          <a:p>
            <a:pPr algn="r"/>
            <a:r>
              <a:rPr lang="en-US" b="1" dirty="0"/>
              <a:t>https</a:t>
            </a:r>
            <a:r>
              <a:rPr lang="ru-RU" b="1" dirty="0"/>
              <a:t>:</a:t>
            </a:r>
            <a:r>
              <a:rPr lang="en-US" b="1" dirty="0"/>
              <a:t>//t/me/</a:t>
            </a:r>
            <a:r>
              <a:rPr lang="en-US" b="1" dirty="0" err="1"/>
              <a:t>a_fna</a:t>
            </a:r>
            <a:endParaRPr lang="en-US" b="1" dirty="0"/>
          </a:p>
          <a:p>
            <a:pPr algn="r"/>
            <a:r>
              <a:rPr lang="ru-RU" b="1" dirty="0"/>
              <a:t>Телеграмм-канал Ассоциация Федерация Независимых Аудиторов</a:t>
            </a:r>
            <a:endParaRPr lang="en-US" b="1" dirty="0"/>
          </a:p>
        </p:txBody>
      </p:sp>
      <p:sp>
        <p:nvSpPr>
          <p:cNvPr id="124" name="Rectangle 118">
            <a:extLst>
              <a:ext uri="{FF2B5EF4-FFF2-40B4-BE49-F238E27FC236}">
                <a16:creationId xmlns:a16="http://schemas.microsoft.com/office/drawing/2014/main" id="{955DEFE8-24AF-47F7-B020-D4D76ABA18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0">
            <a:extLst>
              <a:ext uri="{FF2B5EF4-FFF2-40B4-BE49-F238E27FC236}">
                <a16:creationId xmlns:a16="http://schemas.microsoft.com/office/drawing/2014/main" id="{6EAE3873-25FC-4346-B1D5-82E5F9D953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67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8971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4881F4-6FB4-452F-A7D1-84BD4983A411}"/>
              </a:ext>
            </a:extLst>
          </p:cNvPr>
          <p:cNvSpPr>
            <a:spLocks noGrp="1"/>
          </p:cNvSpPr>
          <p:nvPr>
            <p:ph type="title"/>
          </p:nvPr>
        </p:nvSpPr>
        <p:spPr>
          <a:xfrm>
            <a:off x="165370" y="77822"/>
            <a:ext cx="11935839" cy="291830"/>
          </a:xfrm>
        </p:spPr>
        <p:txBody>
          <a:bodyPr>
            <a:normAutofit/>
          </a:bodyPr>
          <a:lstStyle/>
          <a:p>
            <a:r>
              <a:rPr lang="ru-RU" sz="400" dirty="0"/>
              <a:t>.</a:t>
            </a:r>
          </a:p>
        </p:txBody>
      </p:sp>
      <p:sp>
        <p:nvSpPr>
          <p:cNvPr id="3" name="Объект 2">
            <a:extLst>
              <a:ext uri="{FF2B5EF4-FFF2-40B4-BE49-F238E27FC236}">
                <a16:creationId xmlns:a16="http://schemas.microsoft.com/office/drawing/2014/main" id="{DA8B88EC-5DCF-4329-B59D-04538C299C19}"/>
              </a:ext>
            </a:extLst>
          </p:cNvPr>
          <p:cNvSpPr>
            <a:spLocks noGrp="1"/>
          </p:cNvSpPr>
          <p:nvPr>
            <p:ph idx="1"/>
          </p:nvPr>
        </p:nvSpPr>
        <p:spPr>
          <a:xfrm>
            <a:off x="90791" y="77823"/>
            <a:ext cx="12010417" cy="6293794"/>
          </a:xfrm>
        </p:spPr>
        <p:txBody>
          <a:bodyPr/>
          <a:lstStyle/>
          <a:p>
            <a:r>
              <a:rPr lang="ru-RU" b="1" dirty="0"/>
              <a:t>Информация о предмете задания (см. </a:t>
            </a:r>
            <a:r>
              <a:rPr lang="ru-RU" b="1" dirty="0">
                <a:hlinkClick r:id="rId2" action="ppaction://hlinkfile" tooltip="(x) Информация о предмете задания - полученный результат количественной или качественной оценки предмета задания с использованием критериев, то есть информация, возникающая в результате применения критериев к оцениваемому предмету задания (см. пункт A19)."/>
              </a:rPr>
              <a:t>пункт 12(x)</a:t>
            </a:r>
            <a:r>
              <a:rPr lang="ru-RU" b="1" dirty="0"/>
              <a:t>, </a:t>
            </a:r>
            <a:r>
              <a:rPr lang="ru-RU" b="1" dirty="0">
                <a:hlinkClick r:id="rId3" action="ppaction://hlinkfile" tooltip="ФУНКЦИИ И ОБЯЗАННОСТИ"/>
              </a:rPr>
              <a:t>Приложение</a:t>
            </a:r>
            <a:r>
              <a:rPr lang="ru-RU" b="1" dirty="0"/>
              <a:t>)</a:t>
            </a:r>
          </a:p>
          <a:p>
            <a:r>
              <a:rPr lang="ru-RU" dirty="0"/>
              <a:t>A19. В некоторых случаях информацией о предмете задания может быть заявление, которое оценивает какой-либо аспект процесса или исполнения либо соблюдение, в зависимости от критериев. </a:t>
            </a:r>
          </a:p>
          <a:p>
            <a:r>
              <a:rPr lang="ru-RU" dirty="0"/>
              <a:t>Например, Система внутреннего контроля организации "ABC" работает эффективно с точки зрения критериев XYZ в течение периода..." или "Структура корпоративного управления организации "ABC" подтверждена критериями XYZ в течение периода...".</a:t>
            </a:r>
          </a:p>
          <a:p>
            <a:endParaRPr lang="ru-RU" dirty="0"/>
          </a:p>
        </p:txBody>
      </p:sp>
    </p:spTree>
    <p:extLst>
      <p:ext uri="{BB962C8B-B14F-4D97-AF65-F5344CB8AC3E}">
        <p14:creationId xmlns:p14="http://schemas.microsoft.com/office/powerpoint/2010/main" val="3610452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4881F4-6FB4-452F-A7D1-84BD4983A411}"/>
              </a:ext>
            </a:extLst>
          </p:cNvPr>
          <p:cNvSpPr>
            <a:spLocks noGrp="1"/>
          </p:cNvSpPr>
          <p:nvPr>
            <p:ph type="title"/>
          </p:nvPr>
        </p:nvSpPr>
        <p:spPr>
          <a:xfrm>
            <a:off x="165370" y="77822"/>
            <a:ext cx="11935839" cy="291830"/>
          </a:xfrm>
        </p:spPr>
        <p:txBody>
          <a:bodyPr>
            <a:normAutofit/>
          </a:bodyPr>
          <a:lstStyle/>
          <a:p>
            <a:r>
              <a:rPr lang="ru-RU" sz="400" dirty="0"/>
              <a:t>.</a:t>
            </a:r>
          </a:p>
        </p:txBody>
      </p:sp>
      <p:sp>
        <p:nvSpPr>
          <p:cNvPr id="3" name="Объект 2">
            <a:extLst>
              <a:ext uri="{FF2B5EF4-FFF2-40B4-BE49-F238E27FC236}">
                <a16:creationId xmlns:a16="http://schemas.microsoft.com/office/drawing/2014/main" id="{DA8B88EC-5DCF-4329-B59D-04538C299C19}"/>
              </a:ext>
            </a:extLst>
          </p:cNvPr>
          <p:cNvSpPr>
            <a:spLocks noGrp="1"/>
          </p:cNvSpPr>
          <p:nvPr>
            <p:ph idx="1"/>
          </p:nvPr>
        </p:nvSpPr>
        <p:spPr>
          <a:xfrm>
            <a:off x="90791" y="77823"/>
            <a:ext cx="12010417" cy="6293794"/>
          </a:xfrm>
        </p:spPr>
        <p:txBody>
          <a:bodyPr/>
          <a:lstStyle/>
          <a:p>
            <a:pPr marL="0" indent="0">
              <a:buNone/>
            </a:pPr>
            <a:r>
              <a:rPr lang="ru-RU" dirty="0">
                <a:solidFill>
                  <a:srgbClr val="FF0000"/>
                </a:solidFill>
              </a:rPr>
              <a:t>Критерии</a:t>
            </a:r>
            <a:r>
              <a:rPr lang="ru-RU" dirty="0"/>
              <a:t> могут быть выбраны или разработаны различным способами, например, они могут быть:</a:t>
            </a:r>
          </a:p>
          <a:p>
            <a:pPr marL="0" indent="0">
              <a:buNone/>
            </a:pPr>
            <a:r>
              <a:rPr lang="ru-RU" dirty="0"/>
              <a:t>- установлены законом или нормативным актом;</a:t>
            </a:r>
          </a:p>
          <a:p>
            <a:pPr marL="0" indent="0">
              <a:buNone/>
            </a:pPr>
            <a:r>
              <a:rPr lang="ru-RU" dirty="0"/>
              <a:t>- выпущены уполномоченной или признанной экспертной организацией, следующей установленной прозрачной процедуре;</a:t>
            </a:r>
          </a:p>
          <a:p>
            <a:pPr marL="0" indent="0">
              <a:buNone/>
            </a:pPr>
            <a:r>
              <a:rPr lang="ru-RU" dirty="0"/>
              <a:t>- разработаны коллегиально группой, которая не следовала установленной прозрачной процедуре;</a:t>
            </a:r>
          </a:p>
          <a:p>
            <a:pPr marL="0" indent="0">
              <a:buNone/>
            </a:pPr>
            <a:r>
              <a:rPr lang="ru-RU" dirty="0"/>
              <a:t>- опубликованы в учебных материалах или книгах;</a:t>
            </a:r>
          </a:p>
          <a:p>
            <a:pPr marL="0" indent="0">
              <a:buNone/>
            </a:pPr>
            <a:r>
              <a:rPr lang="ru-RU" dirty="0"/>
              <a:t>- разработаны для целей продажи на индивидуальной основе;</a:t>
            </a:r>
          </a:p>
          <a:p>
            <a:pPr marL="0" indent="0">
              <a:buNone/>
            </a:pPr>
            <a:r>
              <a:rPr lang="ru-RU" dirty="0"/>
              <a:t>- другие критерии, разработанные специально для цели подготовки информации о предмете задания с учетом конкретных обстоятельств задания.</a:t>
            </a:r>
          </a:p>
          <a:p>
            <a:pPr marL="0" indent="0">
              <a:buNone/>
            </a:pPr>
            <a:endParaRPr lang="ru-RU" dirty="0"/>
          </a:p>
          <a:p>
            <a:pPr marL="0" indent="0">
              <a:buNone/>
            </a:pPr>
            <a:r>
              <a:rPr lang="ru-RU" b="1" dirty="0">
                <a:solidFill>
                  <a:srgbClr val="FF0000"/>
                </a:solidFill>
              </a:rPr>
              <a:t>То, как разработаны критерии, влияет на то, какую работу, необходимую для их применения, следует выполнить практикующему специалисту.</a:t>
            </a:r>
          </a:p>
          <a:p>
            <a:endParaRPr lang="ru-RU" dirty="0"/>
          </a:p>
        </p:txBody>
      </p:sp>
    </p:spTree>
    <p:extLst>
      <p:ext uri="{BB962C8B-B14F-4D97-AF65-F5344CB8AC3E}">
        <p14:creationId xmlns:p14="http://schemas.microsoft.com/office/powerpoint/2010/main" val="2920370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4881F4-6FB4-452F-A7D1-84BD4983A411}"/>
              </a:ext>
            </a:extLst>
          </p:cNvPr>
          <p:cNvSpPr>
            <a:spLocks noGrp="1"/>
          </p:cNvSpPr>
          <p:nvPr>
            <p:ph type="title"/>
          </p:nvPr>
        </p:nvSpPr>
        <p:spPr>
          <a:xfrm>
            <a:off x="165370" y="77822"/>
            <a:ext cx="11935839" cy="291830"/>
          </a:xfrm>
        </p:spPr>
        <p:txBody>
          <a:bodyPr>
            <a:normAutofit/>
          </a:bodyPr>
          <a:lstStyle/>
          <a:p>
            <a:r>
              <a:rPr lang="ru-RU" sz="400" dirty="0"/>
              <a:t>.</a:t>
            </a:r>
          </a:p>
        </p:txBody>
      </p:sp>
      <p:sp>
        <p:nvSpPr>
          <p:cNvPr id="3" name="Объект 2">
            <a:extLst>
              <a:ext uri="{FF2B5EF4-FFF2-40B4-BE49-F238E27FC236}">
                <a16:creationId xmlns:a16="http://schemas.microsoft.com/office/drawing/2014/main" id="{DA8B88EC-5DCF-4329-B59D-04538C299C19}"/>
              </a:ext>
            </a:extLst>
          </p:cNvPr>
          <p:cNvSpPr>
            <a:spLocks noGrp="1"/>
          </p:cNvSpPr>
          <p:nvPr>
            <p:ph idx="1"/>
          </p:nvPr>
        </p:nvSpPr>
        <p:spPr>
          <a:xfrm>
            <a:off x="90791" y="77823"/>
            <a:ext cx="12010417" cy="6293794"/>
          </a:xfrm>
        </p:spPr>
        <p:txBody>
          <a:bodyPr/>
          <a:lstStyle/>
          <a:p>
            <a:endParaRPr lang="ru-RU" dirty="0"/>
          </a:p>
        </p:txBody>
      </p:sp>
      <p:sp>
        <p:nvSpPr>
          <p:cNvPr id="4" name="Прямоугольник: скругленные углы 3">
            <a:extLst>
              <a:ext uri="{FF2B5EF4-FFF2-40B4-BE49-F238E27FC236}">
                <a16:creationId xmlns:a16="http://schemas.microsoft.com/office/drawing/2014/main" id="{09541E51-FBEC-4B27-B37C-AFA8875F69B8}"/>
              </a:ext>
            </a:extLst>
          </p:cNvPr>
          <p:cNvSpPr/>
          <p:nvPr/>
        </p:nvSpPr>
        <p:spPr>
          <a:xfrm>
            <a:off x="532562" y="369652"/>
            <a:ext cx="11053183" cy="5447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Модифицированный вывод</a:t>
            </a:r>
          </a:p>
        </p:txBody>
      </p:sp>
      <p:sp>
        <p:nvSpPr>
          <p:cNvPr id="5" name="Прямоугольник: скругленные углы 4">
            <a:extLst>
              <a:ext uri="{FF2B5EF4-FFF2-40B4-BE49-F238E27FC236}">
                <a16:creationId xmlns:a16="http://schemas.microsoft.com/office/drawing/2014/main" id="{FDD7A199-0D79-4E31-8E99-324F82EEF983}"/>
              </a:ext>
            </a:extLst>
          </p:cNvPr>
          <p:cNvSpPr/>
          <p:nvPr/>
        </p:nvSpPr>
        <p:spPr>
          <a:xfrm>
            <a:off x="532563" y="1292029"/>
            <a:ext cx="4823208" cy="8199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Информация о предмете задания существенно искажена</a:t>
            </a:r>
          </a:p>
        </p:txBody>
      </p:sp>
      <p:sp>
        <p:nvSpPr>
          <p:cNvPr id="6" name="Прямоугольник: скругленные углы 5">
            <a:extLst>
              <a:ext uri="{FF2B5EF4-FFF2-40B4-BE49-F238E27FC236}">
                <a16:creationId xmlns:a16="http://schemas.microsoft.com/office/drawing/2014/main" id="{8FFCD2C6-16AD-448A-A602-B56438048CDF}"/>
              </a:ext>
            </a:extLst>
          </p:cNvPr>
          <p:cNvSpPr/>
          <p:nvPr/>
        </p:nvSpPr>
        <p:spPr>
          <a:xfrm>
            <a:off x="6229977" y="1292028"/>
            <a:ext cx="5355771" cy="8199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Ограничение объема</a:t>
            </a:r>
          </a:p>
        </p:txBody>
      </p:sp>
      <p:sp>
        <p:nvSpPr>
          <p:cNvPr id="7" name="Прямоугольник: скругленные углы 6">
            <a:extLst>
              <a:ext uri="{FF2B5EF4-FFF2-40B4-BE49-F238E27FC236}">
                <a16:creationId xmlns:a16="http://schemas.microsoft.com/office/drawing/2014/main" id="{86115CD5-2AAF-455C-8AB6-E52D82E5DAE5}"/>
              </a:ext>
            </a:extLst>
          </p:cNvPr>
          <p:cNvSpPr/>
          <p:nvPr/>
        </p:nvSpPr>
        <p:spPr>
          <a:xfrm>
            <a:off x="8732018" y="2602292"/>
            <a:ext cx="2853730" cy="19131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Возможное влияние невыявленных искажений не могло быть существенным и всеобъемлющим</a:t>
            </a:r>
          </a:p>
        </p:txBody>
      </p:sp>
      <p:sp>
        <p:nvSpPr>
          <p:cNvPr id="8" name="Прямоугольник: скругленные углы 7">
            <a:extLst>
              <a:ext uri="{FF2B5EF4-FFF2-40B4-BE49-F238E27FC236}">
                <a16:creationId xmlns:a16="http://schemas.microsoft.com/office/drawing/2014/main" id="{212DB6CA-7F6F-4337-A3EE-2B0F45307E87}"/>
              </a:ext>
            </a:extLst>
          </p:cNvPr>
          <p:cNvSpPr/>
          <p:nvPr/>
        </p:nvSpPr>
        <p:spPr>
          <a:xfrm>
            <a:off x="5218089" y="2602292"/>
            <a:ext cx="2770351" cy="20155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Возможное влияние не является всеобъемлющим или существенным, чтобы требовался отрицательный вывод или отказ</a:t>
            </a:r>
          </a:p>
        </p:txBody>
      </p:sp>
      <p:sp>
        <p:nvSpPr>
          <p:cNvPr id="9" name="Прямоугольник: скругленные углы 8">
            <a:extLst>
              <a:ext uri="{FF2B5EF4-FFF2-40B4-BE49-F238E27FC236}">
                <a16:creationId xmlns:a16="http://schemas.microsoft.com/office/drawing/2014/main" id="{3436AE48-782D-4B85-ABA0-E9DDAF9FED8B}"/>
              </a:ext>
            </a:extLst>
          </p:cNvPr>
          <p:cNvSpPr/>
          <p:nvPr/>
        </p:nvSpPr>
        <p:spPr>
          <a:xfrm>
            <a:off x="379808" y="2602292"/>
            <a:ext cx="2194600" cy="20199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Искажение имеет всеобъемлющий характер</a:t>
            </a:r>
          </a:p>
        </p:txBody>
      </p:sp>
      <p:sp>
        <p:nvSpPr>
          <p:cNvPr id="10" name="Прямоугольник: скругленные углы 9">
            <a:extLst>
              <a:ext uri="{FF2B5EF4-FFF2-40B4-BE49-F238E27FC236}">
                <a16:creationId xmlns:a16="http://schemas.microsoft.com/office/drawing/2014/main" id="{A5434357-FA2C-4AEE-BBAB-94FF4834EFBE}"/>
              </a:ext>
            </a:extLst>
          </p:cNvPr>
          <p:cNvSpPr/>
          <p:nvPr/>
        </p:nvSpPr>
        <p:spPr>
          <a:xfrm>
            <a:off x="291401" y="5437832"/>
            <a:ext cx="2770351" cy="6029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Отрицательный вывод</a:t>
            </a:r>
          </a:p>
        </p:txBody>
      </p:sp>
      <p:sp>
        <p:nvSpPr>
          <p:cNvPr id="11" name="Прямоугольник: скругленные углы 10">
            <a:extLst>
              <a:ext uri="{FF2B5EF4-FFF2-40B4-BE49-F238E27FC236}">
                <a16:creationId xmlns:a16="http://schemas.microsoft.com/office/drawing/2014/main" id="{4464378F-AED5-451B-B719-F2A1EEA05563}"/>
              </a:ext>
            </a:extLst>
          </p:cNvPr>
          <p:cNvSpPr/>
          <p:nvPr/>
        </p:nvSpPr>
        <p:spPr>
          <a:xfrm>
            <a:off x="3577214" y="5437831"/>
            <a:ext cx="4310742" cy="6029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Вывод с оговоркой</a:t>
            </a:r>
          </a:p>
        </p:txBody>
      </p:sp>
      <p:sp>
        <p:nvSpPr>
          <p:cNvPr id="12" name="Прямоугольник: скругленные углы 11">
            <a:extLst>
              <a:ext uri="{FF2B5EF4-FFF2-40B4-BE49-F238E27FC236}">
                <a16:creationId xmlns:a16="http://schemas.microsoft.com/office/drawing/2014/main" id="{6D6ADD71-4C26-4AC2-9227-72523DC65470}"/>
              </a:ext>
            </a:extLst>
          </p:cNvPr>
          <p:cNvSpPr/>
          <p:nvPr/>
        </p:nvSpPr>
        <p:spPr>
          <a:xfrm>
            <a:off x="8732017" y="5348876"/>
            <a:ext cx="2853729" cy="6029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Отказ от вывода</a:t>
            </a:r>
          </a:p>
        </p:txBody>
      </p:sp>
      <p:cxnSp>
        <p:nvCxnSpPr>
          <p:cNvPr id="14" name="Прямая со стрелкой 13">
            <a:extLst>
              <a:ext uri="{FF2B5EF4-FFF2-40B4-BE49-F238E27FC236}">
                <a16:creationId xmlns:a16="http://schemas.microsoft.com/office/drawing/2014/main" id="{777E502A-36C9-4928-9D55-8F8E3BF9D5E1}"/>
              </a:ext>
            </a:extLst>
          </p:cNvPr>
          <p:cNvCxnSpPr>
            <a:stCxn id="4" idx="2"/>
          </p:cNvCxnSpPr>
          <p:nvPr/>
        </p:nvCxnSpPr>
        <p:spPr>
          <a:xfrm flipH="1">
            <a:off x="2934119" y="914400"/>
            <a:ext cx="3125035" cy="3776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a:extLst>
              <a:ext uri="{FF2B5EF4-FFF2-40B4-BE49-F238E27FC236}">
                <a16:creationId xmlns:a16="http://schemas.microsoft.com/office/drawing/2014/main" id="{4378B457-2D55-4DAE-85D8-8639CFD1FFC8}"/>
              </a:ext>
            </a:extLst>
          </p:cNvPr>
          <p:cNvCxnSpPr>
            <a:stCxn id="4" idx="2"/>
          </p:cNvCxnSpPr>
          <p:nvPr/>
        </p:nvCxnSpPr>
        <p:spPr>
          <a:xfrm>
            <a:off x="6059154" y="914400"/>
            <a:ext cx="2803492" cy="3776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a:extLst>
              <a:ext uri="{FF2B5EF4-FFF2-40B4-BE49-F238E27FC236}">
                <a16:creationId xmlns:a16="http://schemas.microsoft.com/office/drawing/2014/main" id="{907FAB3A-418F-44EE-83DE-BFD2B39B025A}"/>
              </a:ext>
            </a:extLst>
          </p:cNvPr>
          <p:cNvCxnSpPr/>
          <p:nvPr/>
        </p:nvCxnSpPr>
        <p:spPr>
          <a:xfrm>
            <a:off x="1477108" y="2112025"/>
            <a:ext cx="0" cy="4902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a:extLst>
              <a:ext uri="{FF2B5EF4-FFF2-40B4-BE49-F238E27FC236}">
                <a16:creationId xmlns:a16="http://schemas.microsoft.com/office/drawing/2014/main" id="{A0011C75-754E-4898-86E9-F14AA1DDB5AF}"/>
              </a:ext>
            </a:extLst>
          </p:cNvPr>
          <p:cNvCxnSpPr/>
          <p:nvPr/>
        </p:nvCxnSpPr>
        <p:spPr>
          <a:xfrm>
            <a:off x="4682532" y="2112025"/>
            <a:ext cx="0" cy="4902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a:extLst>
              <a:ext uri="{FF2B5EF4-FFF2-40B4-BE49-F238E27FC236}">
                <a16:creationId xmlns:a16="http://schemas.microsoft.com/office/drawing/2014/main" id="{4D0CD5FF-023F-467C-9C44-99B00874874F}"/>
              </a:ext>
            </a:extLst>
          </p:cNvPr>
          <p:cNvCxnSpPr/>
          <p:nvPr/>
        </p:nvCxnSpPr>
        <p:spPr>
          <a:xfrm>
            <a:off x="6802734" y="2112025"/>
            <a:ext cx="0" cy="4902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a:extLst>
              <a:ext uri="{FF2B5EF4-FFF2-40B4-BE49-F238E27FC236}">
                <a16:creationId xmlns:a16="http://schemas.microsoft.com/office/drawing/2014/main" id="{709AC22B-147E-424F-AE63-2A675C92E670}"/>
              </a:ext>
            </a:extLst>
          </p:cNvPr>
          <p:cNvCxnSpPr/>
          <p:nvPr/>
        </p:nvCxnSpPr>
        <p:spPr>
          <a:xfrm>
            <a:off x="10229222" y="2112025"/>
            <a:ext cx="0" cy="4902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a:extLst>
              <a:ext uri="{FF2B5EF4-FFF2-40B4-BE49-F238E27FC236}">
                <a16:creationId xmlns:a16="http://schemas.microsoft.com/office/drawing/2014/main" id="{9D464E88-CE2C-4935-806B-4D38178E0418}"/>
              </a:ext>
            </a:extLst>
          </p:cNvPr>
          <p:cNvCxnSpPr/>
          <p:nvPr/>
        </p:nvCxnSpPr>
        <p:spPr>
          <a:xfrm>
            <a:off x="1477108" y="4622242"/>
            <a:ext cx="0" cy="8155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a:extLst>
              <a:ext uri="{FF2B5EF4-FFF2-40B4-BE49-F238E27FC236}">
                <a16:creationId xmlns:a16="http://schemas.microsoft.com/office/drawing/2014/main" id="{012F3275-2421-45A2-A4D0-5ED2C6AFBBFB}"/>
              </a:ext>
            </a:extLst>
          </p:cNvPr>
          <p:cNvCxnSpPr/>
          <p:nvPr/>
        </p:nvCxnSpPr>
        <p:spPr>
          <a:xfrm>
            <a:off x="5807947" y="4515455"/>
            <a:ext cx="0" cy="9223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a:extLst>
              <a:ext uri="{FF2B5EF4-FFF2-40B4-BE49-F238E27FC236}">
                <a16:creationId xmlns:a16="http://schemas.microsoft.com/office/drawing/2014/main" id="{414436FE-5521-4328-A3AD-0F8FFCB5F90E}"/>
              </a:ext>
            </a:extLst>
          </p:cNvPr>
          <p:cNvCxnSpPr/>
          <p:nvPr/>
        </p:nvCxnSpPr>
        <p:spPr>
          <a:xfrm>
            <a:off x="10158884" y="4515455"/>
            <a:ext cx="0" cy="8334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Прямоугольник: скругленные углы 22">
            <a:extLst>
              <a:ext uri="{FF2B5EF4-FFF2-40B4-BE49-F238E27FC236}">
                <a16:creationId xmlns:a16="http://schemas.microsoft.com/office/drawing/2014/main" id="{F3D92155-C8E9-4F38-AADF-C2E78D421475}"/>
              </a:ext>
            </a:extLst>
          </p:cNvPr>
          <p:cNvSpPr/>
          <p:nvPr/>
        </p:nvSpPr>
        <p:spPr>
          <a:xfrm>
            <a:off x="2863426" y="2602292"/>
            <a:ext cx="2076510" cy="20199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Искажение НЕ имеет всеобъемлющего характера</a:t>
            </a:r>
          </a:p>
        </p:txBody>
      </p:sp>
      <p:cxnSp>
        <p:nvCxnSpPr>
          <p:cNvPr id="25" name="Прямая со стрелкой 24">
            <a:extLst>
              <a:ext uri="{FF2B5EF4-FFF2-40B4-BE49-F238E27FC236}">
                <a16:creationId xmlns:a16="http://schemas.microsoft.com/office/drawing/2014/main" id="{A0F1AAFB-DE47-41D6-AFAF-0A12691E919B}"/>
              </a:ext>
            </a:extLst>
          </p:cNvPr>
          <p:cNvCxnSpPr/>
          <p:nvPr/>
        </p:nvCxnSpPr>
        <p:spPr>
          <a:xfrm>
            <a:off x="4219096" y="4515455"/>
            <a:ext cx="0" cy="9223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211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4881F4-6FB4-452F-A7D1-84BD4983A411}"/>
              </a:ext>
            </a:extLst>
          </p:cNvPr>
          <p:cNvSpPr>
            <a:spLocks noGrp="1"/>
          </p:cNvSpPr>
          <p:nvPr>
            <p:ph type="title"/>
          </p:nvPr>
        </p:nvSpPr>
        <p:spPr>
          <a:xfrm>
            <a:off x="165370" y="77822"/>
            <a:ext cx="11935839" cy="291830"/>
          </a:xfrm>
        </p:spPr>
        <p:txBody>
          <a:bodyPr>
            <a:normAutofit/>
          </a:bodyPr>
          <a:lstStyle/>
          <a:p>
            <a:r>
              <a:rPr lang="ru-RU" sz="400"/>
              <a:t>.</a:t>
            </a:r>
            <a:endParaRPr lang="ru-RU" sz="400" dirty="0"/>
          </a:p>
        </p:txBody>
      </p:sp>
      <p:sp>
        <p:nvSpPr>
          <p:cNvPr id="3" name="Объект 2">
            <a:extLst>
              <a:ext uri="{FF2B5EF4-FFF2-40B4-BE49-F238E27FC236}">
                <a16:creationId xmlns:a16="http://schemas.microsoft.com/office/drawing/2014/main" id="{DA8B88EC-5DCF-4329-B59D-04538C299C19}"/>
              </a:ext>
            </a:extLst>
          </p:cNvPr>
          <p:cNvSpPr>
            <a:spLocks noGrp="1"/>
          </p:cNvSpPr>
          <p:nvPr>
            <p:ph idx="1"/>
          </p:nvPr>
        </p:nvSpPr>
        <p:spPr>
          <a:xfrm>
            <a:off x="90791" y="77823"/>
            <a:ext cx="12010417" cy="6293794"/>
          </a:xfrm>
        </p:spPr>
        <p:txBody>
          <a:bodyPr/>
          <a:lstStyle/>
          <a:p>
            <a:r>
              <a:rPr lang="ru-RU" altLang="ru-RU" b="1" dirty="0"/>
              <a:t>МСЗОУ </a:t>
            </a:r>
            <a:r>
              <a:rPr lang="ru-RU" altLang="ru-RU" b="1" dirty="0">
                <a:solidFill>
                  <a:srgbClr val="FF0000"/>
                </a:solidFill>
              </a:rPr>
              <a:t>3400</a:t>
            </a:r>
            <a:r>
              <a:rPr lang="ru-RU" altLang="ru-RU" b="1" dirty="0"/>
              <a:t> «Проверка прогнозной финансовой информации»</a:t>
            </a:r>
          </a:p>
          <a:p>
            <a:r>
              <a:rPr lang="ru-RU" dirty="0"/>
              <a:t>Стандарт предоставляет указания для выполнения заданий по проверке прогнозной финансовой информации и выпуска соответствующих заключений.</a:t>
            </a:r>
          </a:p>
          <a:p>
            <a:r>
              <a:rPr lang="ru-RU" dirty="0"/>
              <a:t>В ходе задания по </a:t>
            </a:r>
            <a:r>
              <a:rPr lang="ru-RU" b="1" dirty="0">
                <a:solidFill>
                  <a:srgbClr val="FF0000"/>
                </a:solidFill>
              </a:rPr>
              <a:t>проверке прогнозной финансовой информации аудитор должен получить достаточные надлежащие доказательства в отношении следующего</a:t>
            </a:r>
            <a:r>
              <a:rPr lang="ru-RU" dirty="0"/>
              <a:t>:</a:t>
            </a:r>
          </a:p>
          <a:p>
            <a:pPr marL="0" indent="0">
              <a:buNone/>
            </a:pPr>
            <a:r>
              <a:rPr lang="ru-RU" dirty="0"/>
              <a:t>• допущения руководства, основанные на наилучшей оценке обоснованы, а гипотезы (при наличии) соответствуют цели информации;</a:t>
            </a:r>
          </a:p>
          <a:p>
            <a:r>
              <a:rPr lang="ru-RU" dirty="0"/>
              <a:t>прогнозная финансовая информация:</a:t>
            </a:r>
          </a:p>
          <a:p>
            <a:pPr marL="0" indent="0">
              <a:buNone/>
            </a:pPr>
            <a:r>
              <a:rPr lang="ru-RU" dirty="0"/>
              <a:t>подготовлена надлежащим образом на основании допущений;</a:t>
            </a:r>
          </a:p>
          <a:p>
            <a:pPr marL="0" indent="0">
              <a:buNone/>
            </a:pPr>
            <a:r>
              <a:rPr lang="ru-RU" dirty="0"/>
              <a:t>представлена надлежащим образом, и все существенные допущения раскрыты;</a:t>
            </a:r>
          </a:p>
          <a:p>
            <a:pPr marL="0" indent="0">
              <a:buNone/>
            </a:pPr>
            <a:r>
              <a:rPr lang="ru-RU" dirty="0"/>
              <a:t>подготовлена в соответствии с ФО за прошедшие периоды с использованием надлежащих принципов бухгалтерского учета.</a:t>
            </a:r>
          </a:p>
          <a:p>
            <a:endParaRPr lang="ru-RU" dirty="0"/>
          </a:p>
        </p:txBody>
      </p:sp>
    </p:spTree>
    <p:extLst>
      <p:ext uri="{BB962C8B-B14F-4D97-AF65-F5344CB8AC3E}">
        <p14:creationId xmlns:p14="http://schemas.microsoft.com/office/powerpoint/2010/main" val="347185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4881F4-6FB4-452F-A7D1-84BD4983A411}"/>
              </a:ext>
            </a:extLst>
          </p:cNvPr>
          <p:cNvSpPr>
            <a:spLocks noGrp="1"/>
          </p:cNvSpPr>
          <p:nvPr>
            <p:ph type="title"/>
          </p:nvPr>
        </p:nvSpPr>
        <p:spPr>
          <a:xfrm>
            <a:off x="165370" y="77822"/>
            <a:ext cx="11935839" cy="291830"/>
          </a:xfrm>
        </p:spPr>
        <p:txBody>
          <a:bodyPr>
            <a:normAutofit/>
          </a:bodyPr>
          <a:lstStyle/>
          <a:p>
            <a:r>
              <a:rPr lang="ru-RU" sz="400"/>
              <a:t>.</a:t>
            </a:r>
            <a:endParaRPr lang="ru-RU" sz="400" dirty="0"/>
          </a:p>
        </p:txBody>
      </p:sp>
      <p:sp>
        <p:nvSpPr>
          <p:cNvPr id="3" name="Объект 2">
            <a:extLst>
              <a:ext uri="{FF2B5EF4-FFF2-40B4-BE49-F238E27FC236}">
                <a16:creationId xmlns:a16="http://schemas.microsoft.com/office/drawing/2014/main" id="{DA8B88EC-5DCF-4329-B59D-04538C299C19}"/>
              </a:ext>
            </a:extLst>
          </p:cNvPr>
          <p:cNvSpPr>
            <a:spLocks noGrp="1"/>
          </p:cNvSpPr>
          <p:nvPr>
            <p:ph idx="1"/>
          </p:nvPr>
        </p:nvSpPr>
        <p:spPr>
          <a:xfrm>
            <a:off x="90791" y="77823"/>
            <a:ext cx="12010417" cy="6293794"/>
          </a:xfrm>
        </p:spPr>
        <p:txBody>
          <a:bodyPr>
            <a:normAutofit fontScale="92500" lnSpcReduction="20000"/>
          </a:bodyPr>
          <a:lstStyle/>
          <a:p>
            <a:r>
              <a:rPr lang="ru-RU" b="1" dirty="0">
                <a:solidFill>
                  <a:srgbClr val="FF0000"/>
                </a:solidFill>
              </a:rPr>
              <a:t>Прогнозная финансовая информация </a:t>
            </a:r>
            <a:r>
              <a:rPr lang="ru-RU" dirty="0"/>
              <a:t>— финансовая информация, основанная на допущениях в отношении событий, которые могут произойти в будущем, и возможных действий организации. Она в значительной степени субъективна по своему характеру, и ее подготовка требует использования профессионального суждения. </a:t>
            </a:r>
          </a:p>
          <a:p>
            <a:r>
              <a:rPr lang="ru-RU" dirty="0"/>
              <a:t>Прогнозная финансовая информация может иметь форму прогноза или перспективной оценки либо представлять собой их сочетание, например, прогноз на один год с указанием перспективной оценки на пять лет.</a:t>
            </a:r>
          </a:p>
          <a:p>
            <a:r>
              <a:rPr lang="ru-RU" dirty="0"/>
              <a:t>Прогноз — прогнозная финансовая информация, подготовленная на основании допущений в отношении будущих событий, которые должны произойти, согласно ожиданиям руководства, и действий, которые руководство планирует предпринять на дату подготовки информации (допущения, основанные на наилучшей оценке).</a:t>
            </a:r>
          </a:p>
          <a:p>
            <a:r>
              <a:rPr lang="ru-RU" b="1" dirty="0">
                <a:solidFill>
                  <a:srgbClr val="FF0000"/>
                </a:solidFill>
              </a:rPr>
              <a:t>Перспективная оценка — прогнозная финансовая информация, подготовленная на основании:</a:t>
            </a:r>
          </a:p>
          <a:p>
            <a:r>
              <a:rPr lang="ru-RU" dirty="0"/>
              <a:t>гипотетических допущений в отношении будущих событий и действий руководства, которые необязательно будут иметь место, например, в случаях, когда некоторые организации находятся на начальном этапе ведения бизнеса или рассматривают возможность значительного изменения характера своей деятельности, или</a:t>
            </a:r>
          </a:p>
          <a:p>
            <a:r>
              <a:rPr lang="ru-RU" dirty="0"/>
              <a:t>сочетания наилучшей оценки и гипотезы.</a:t>
            </a:r>
          </a:p>
          <a:p>
            <a:r>
              <a:rPr lang="ru-RU" dirty="0"/>
              <a:t>Такая информация показывает, какие последствия могли бы наступить на дату подготовки, если бы произошли данные события и действия (сценарий «что если»).</a:t>
            </a:r>
          </a:p>
          <a:p>
            <a:endParaRPr lang="ru-RU" dirty="0"/>
          </a:p>
        </p:txBody>
      </p:sp>
    </p:spTree>
    <p:extLst>
      <p:ext uri="{BB962C8B-B14F-4D97-AF65-F5344CB8AC3E}">
        <p14:creationId xmlns:p14="http://schemas.microsoft.com/office/powerpoint/2010/main" val="1242609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4881F4-6FB4-452F-A7D1-84BD4983A411}"/>
              </a:ext>
            </a:extLst>
          </p:cNvPr>
          <p:cNvSpPr>
            <a:spLocks noGrp="1"/>
          </p:cNvSpPr>
          <p:nvPr>
            <p:ph type="title"/>
          </p:nvPr>
        </p:nvSpPr>
        <p:spPr>
          <a:xfrm>
            <a:off x="165370" y="77822"/>
            <a:ext cx="11935839" cy="291830"/>
          </a:xfrm>
        </p:spPr>
        <p:txBody>
          <a:bodyPr>
            <a:normAutofit/>
          </a:bodyPr>
          <a:lstStyle/>
          <a:p>
            <a:r>
              <a:rPr lang="ru-RU" sz="400" dirty="0"/>
              <a:t>.</a:t>
            </a:r>
          </a:p>
        </p:txBody>
      </p:sp>
      <p:sp>
        <p:nvSpPr>
          <p:cNvPr id="3" name="Объект 2">
            <a:extLst>
              <a:ext uri="{FF2B5EF4-FFF2-40B4-BE49-F238E27FC236}">
                <a16:creationId xmlns:a16="http://schemas.microsoft.com/office/drawing/2014/main" id="{DA8B88EC-5DCF-4329-B59D-04538C299C19}"/>
              </a:ext>
            </a:extLst>
          </p:cNvPr>
          <p:cNvSpPr>
            <a:spLocks noGrp="1"/>
          </p:cNvSpPr>
          <p:nvPr>
            <p:ph idx="1"/>
          </p:nvPr>
        </p:nvSpPr>
        <p:spPr>
          <a:xfrm>
            <a:off x="90791" y="77823"/>
            <a:ext cx="12010417" cy="6293794"/>
          </a:xfrm>
        </p:spPr>
        <p:txBody>
          <a:bodyPr/>
          <a:lstStyle/>
          <a:p>
            <a:r>
              <a:rPr lang="ru-RU" b="1" dirty="0">
                <a:solidFill>
                  <a:srgbClr val="FF0000"/>
                </a:solidFill>
              </a:rPr>
              <a:t>Прогнозная финансовая информация может включать ФО или один или несколько элементов ФО и может быть подготовлена</a:t>
            </a:r>
            <a:r>
              <a:rPr lang="ru-RU" dirty="0"/>
              <a:t>:</a:t>
            </a:r>
          </a:p>
          <a:p>
            <a:r>
              <a:rPr lang="ru-RU" dirty="0"/>
              <a:t>•	в качестве внутреннего инструмента управления, например, для проведения оценки возможных капиталовложений, или</a:t>
            </a:r>
          </a:p>
          <a:p>
            <a:r>
              <a:rPr lang="ru-RU" dirty="0"/>
              <a:t>•	для распространения среди третьих лиц, например, в виде:</a:t>
            </a:r>
          </a:p>
          <a:p>
            <a:r>
              <a:rPr lang="ru-RU" dirty="0"/>
              <a:t>•	проспекта, содержащего информацию для потенциальных инвесторов;</a:t>
            </a:r>
          </a:p>
          <a:p>
            <a:r>
              <a:rPr lang="ru-RU" dirty="0"/>
              <a:t>•	годового отчета, содержащего информацию для акционеров, регулирующих органов и иных заинтересованных сторон;</a:t>
            </a:r>
          </a:p>
          <a:p>
            <a:r>
              <a:rPr lang="ru-RU" dirty="0"/>
              <a:t>•	документа с информацией для кредиторов.</a:t>
            </a:r>
          </a:p>
          <a:p>
            <a:r>
              <a:rPr lang="ru-RU" dirty="0"/>
              <a:t>Руководство отвечает за подготовку и представление прогнозной финансовой информации, в том числе за выявление и раскрытие допущений, на которых она основана. От аудитора может потребоваться проверка прогнозной финансовой информации и составление заключения по ней для повышения доверия к такой информации.</a:t>
            </a:r>
          </a:p>
          <a:p>
            <a:endParaRPr lang="ru-RU" dirty="0"/>
          </a:p>
        </p:txBody>
      </p:sp>
    </p:spTree>
    <p:extLst>
      <p:ext uri="{BB962C8B-B14F-4D97-AF65-F5344CB8AC3E}">
        <p14:creationId xmlns:p14="http://schemas.microsoft.com/office/powerpoint/2010/main" val="1413888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4881F4-6FB4-452F-A7D1-84BD4983A411}"/>
              </a:ext>
            </a:extLst>
          </p:cNvPr>
          <p:cNvSpPr>
            <a:spLocks noGrp="1"/>
          </p:cNvSpPr>
          <p:nvPr>
            <p:ph type="title"/>
          </p:nvPr>
        </p:nvSpPr>
        <p:spPr>
          <a:xfrm>
            <a:off x="165370" y="77822"/>
            <a:ext cx="11935839" cy="291830"/>
          </a:xfrm>
        </p:spPr>
        <p:txBody>
          <a:bodyPr>
            <a:normAutofit/>
          </a:bodyPr>
          <a:lstStyle/>
          <a:p>
            <a:r>
              <a:rPr lang="ru-RU" sz="400" dirty="0"/>
              <a:t>.</a:t>
            </a:r>
          </a:p>
        </p:txBody>
      </p:sp>
      <p:sp>
        <p:nvSpPr>
          <p:cNvPr id="3" name="Объект 2">
            <a:extLst>
              <a:ext uri="{FF2B5EF4-FFF2-40B4-BE49-F238E27FC236}">
                <a16:creationId xmlns:a16="http://schemas.microsoft.com/office/drawing/2014/main" id="{DA8B88EC-5DCF-4329-B59D-04538C299C19}"/>
              </a:ext>
            </a:extLst>
          </p:cNvPr>
          <p:cNvSpPr>
            <a:spLocks noGrp="1"/>
          </p:cNvSpPr>
          <p:nvPr>
            <p:ph idx="1"/>
          </p:nvPr>
        </p:nvSpPr>
        <p:spPr>
          <a:xfrm>
            <a:off x="0" y="77823"/>
            <a:ext cx="12026630" cy="6293794"/>
          </a:xfrm>
        </p:spPr>
        <p:txBody>
          <a:bodyPr>
            <a:normAutofit/>
          </a:bodyPr>
          <a:lstStyle/>
          <a:p>
            <a:r>
              <a:rPr lang="ru-RU" dirty="0"/>
              <a:t>"Международный стандарт заданий, обеспечивающих уверенность 3402 "Заключение аудитора обслуживающей организации, обеспечивающее уверенность, о средствах контроля обслуживающей организации"</a:t>
            </a:r>
          </a:p>
          <a:p>
            <a:r>
              <a:rPr lang="ru-RU" dirty="0"/>
              <a:t>(введен в действие на территории Российской Федерации Приказом Минфина России от 09.01.2019 N 2н), дополняет МСА 402 "Особенности аудита организации, пользующейся услугами обслуживающей организации".</a:t>
            </a:r>
          </a:p>
          <a:p>
            <a:r>
              <a:rPr lang="ru-RU" dirty="0"/>
              <a:t>"Международный стандарт заданий, обеспечивающих уверенность 3410 "Задания, обеспечивающие уверенность, в отношении отчетности о выбросах парниковых газов"</a:t>
            </a:r>
          </a:p>
          <a:p>
            <a:r>
              <a:rPr lang="ru-RU" dirty="0"/>
              <a:t>(введен в действие на территории Российской Федерации Приказом Минфина России от 09.01.2019 N 2н)</a:t>
            </a:r>
          </a:p>
          <a:p>
            <a:r>
              <a:rPr lang="ru-RU" dirty="0"/>
              <a:t>"Международный стандарт заданий, обеспечивающих уверенность 3420 "Задания, обеспечивающие уверенность, в отношении компиляции проформы финансовой информации, включаемой в проспект ценных бумаг"</a:t>
            </a:r>
          </a:p>
          <a:p>
            <a:r>
              <a:rPr lang="ru-RU" dirty="0"/>
              <a:t>(введен в действие на территории Российской Федерации Приказом Минфина России от 09.01.2019 N 2н)</a:t>
            </a:r>
          </a:p>
          <a:p>
            <a:endParaRPr lang="ru-RU" dirty="0"/>
          </a:p>
        </p:txBody>
      </p:sp>
    </p:spTree>
    <p:extLst>
      <p:ext uri="{BB962C8B-B14F-4D97-AF65-F5344CB8AC3E}">
        <p14:creationId xmlns:p14="http://schemas.microsoft.com/office/powerpoint/2010/main" val="3420986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4881F4-6FB4-452F-A7D1-84BD4983A411}"/>
              </a:ext>
            </a:extLst>
          </p:cNvPr>
          <p:cNvSpPr>
            <a:spLocks noGrp="1"/>
          </p:cNvSpPr>
          <p:nvPr>
            <p:ph type="title"/>
          </p:nvPr>
        </p:nvSpPr>
        <p:spPr>
          <a:xfrm>
            <a:off x="165370" y="77822"/>
            <a:ext cx="11935839" cy="291830"/>
          </a:xfrm>
        </p:spPr>
        <p:txBody>
          <a:bodyPr>
            <a:normAutofit/>
          </a:bodyPr>
          <a:lstStyle/>
          <a:p>
            <a:r>
              <a:rPr lang="ru-RU" sz="400" dirty="0"/>
              <a:t>.</a:t>
            </a:r>
          </a:p>
        </p:txBody>
      </p:sp>
      <p:sp>
        <p:nvSpPr>
          <p:cNvPr id="3" name="Объект 2">
            <a:extLst>
              <a:ext uri="{FF2B5EF4-FFF2-40B4-BE49-F238E27FC236}">
                <a16:creationId xmlns:a16="http://schemas.microsoft.com/office/drawing/2014/main" id="{DA8B88EC-5DCF-4329-B59D-04538C299C19}"/>
              </a:ext>
            </a:extLst>
          </p:cNvPr>
          <p:cNvSpPr>
            <a:spLocks noGrp="1"/>
          </p:cNvSpPr>
          <p:nvPr>
            <p:ph idx="1"/>
          </p:nvPr>
        </p:nvSpPr>
        <p:spPr>
          <a:xfrm>
            <a:off x="0" y="77822"/>
            <a:ext cx="12026630" cy="6780177"/>
          </a:xfrm>
        </p:spPr>
        <p:txBody>
          <a:bodyPr>
            <a:normAutofit/>
          </a:bodyPr>
          <a:lstStyle/>
          <a:p>
            <a:r>
              <a:rPr lang="ru-RU" b="1" dirty="0"/>
              <a:t>МССУ 4400 «Задания по выполнению согласованных процедур в отношении финансовой информации»</a:t>
            </a:r>
          </a:p>
          <a:p>
            <a:r>
              <a:rPr lang="ru-RU" dirty="0"/>
              <a:t>Стандарт регулирует задания, связанные с финансовой информацией. Однако его положения могут быть использованы при выполнении заданий в отношении нефинансовой информации при условии, что аудитор обладает необходимыми знаниями по соответствующему вопросу и имеются разумные критерии, на основании которых им могут быть сформированы выводы.</a:t>
            </a:r>
          </a:p>
          <a:p>
            <a:endParaRPr lang="ru-RU" dirty="0"/>
          </a:p>
          <a:p>
            <a:r>
              <a:rPr lang="ru-RU" dirty="0"/>
              <a:t>Задание может предполагать выполнение процедур в отношении:</a:t>
            </a:r>
          </a:p>
          <a:p>
            <a:r>
              <a:rPr lang="ru-RU" dirty="0"/>
              <a:t>отдельных элементов финансовой информации (например, кредиторской, дебиторской задолженности, закупок у связанных сторон, выручки и прибыли сегмента организации);</a:t>
            </a:r>
          </a:p>
          <a:p>
            <a:r>
              <a:rPr lang="ru-RU" dirty="0"/>
              <a:t>финансовых отчетов (например, бухгалтерского баланса);</a:t>
            </a:r>
          </a:p>
          <a:p>
            <a:r>
              <a:rPr lang="ru-RU" dirty="0"/>
              <a:t>всего комплекта финансовой отчетности.</a:t>
            </a:r>
          </a:p>
          <a:p>
            <a:pPr marL="0" indent="0">
              <a:buNone/>
            </a:pPr>
            <a:r>
              <a:rPr lang="ru-RU" dirty="0">
                <a:solidFill>
                  <a:schemeClr val="bg2">
                    <a:lumMod val="50000"/>
                  </a:schemeClr>
                </a:solidFill>
              </a:rPr>
              <a:t>Не путать согласованные процедуры с консалтингом, не путать их с аудитом, не путать их</a:t>
            </a:r>
          </a:p>
          <a:p>
            <a:pPr marL="0" indent="0">
              <a:buNone/>
            </a:pPr>
            <a:r>
              <a:rPr lang="ru-RU" dirty="0">
                <a:solidFill>
                  <a:schemeClr val="bg2">
                    <a:lumMod val="50000"/>
                  </a:schemeClr>
                </a:solidFill>
              </a:rPr>
              <a:t>с заданными процедурами по МСА 600!</a:t>
            </a:r>
          </a:p>
          <a:p>
            <a:pPr marL="0" indent="0">
              <a:buNone/>
            </a:pPr>
            <a:endParaRPr lang="ru-RU" dirty="0">
              <a:solidFill>
                <a:schemeClr val="bg2">
                  <a:lumMod val="50000"/>
                </a:schemeClr>
              </a:solidFill>
            </a:endParaRPr>
          </a:p>
        </p:txBody>
      </p:sp>
    </p:spTree>
    <p:extLst>
      <p:ext uri="{BB962C8B-B14F-4D97-AF65-F5344CB8AC3E}">
        <p14:creationId xmlns:p14="http://schemas.microsoft.com/office/powerpoint/2010/main" val="986817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4881F4-6FB4-452F-A7D1-84BD4983A411}"/>
              </a:ext>
            </a:extLst>
          </p:cNvPr>
          <p:cNvSpPr>
            <a:spLocks noGrp="1"/>
          </p:cNvSpPr>
          <p:nvPr>
            <p:ph type="title"/>
          </p:nvPr>
        </p:nvSpPr>
        <p:spPr>
          <a:xfrm>
            <a:off x="165370" y="77822"/>
            <a:ext cx="11935839" cy="291830"/>
          </a:xfrm>
        </p:spPr>
        <p:txBody>
          <a:bodyPr>
            <a:normAutofit/>
          </a:bodyPr>
          <a:lstStyle/>
          <a:p>
            <a:r>
              <a:rPr lang="ru-RU" sz="400" dirty="0"/>
              <a:t>.</a:t>
            </a:r>
          </a:p>
        </p:txBody>
      </p:sp>
      <p:sp>
        <p:nvSpPr>
          <p:cNvPr id="3" name="Объект 2">
            <a:extLst>
              <a:ext uri="{FF2B5EF4-FFF2-40B4-BE49-F238E27FC236}">
                <a16:creationId xmlns:a16="http://schemas.microsoft.com/office/drawing/2014/main" id="{DA8B88EC-5DCF-4329-B59D-04538C299C19}"/>
              </a:ext>
            </a:extLst>
          </p:cNvPr>
          <p:cNvSpPr>
            <a:spLocks noGrp="1"/>
          </p:cNvSpPr>
          <p:nvPr>
            <p:ph idx="1"/>
          </p:nvPr>
        </p:nvSpPr>
        <p:spPr>
          <a:xfrm>
            <a:off x="0" y="77823"/>
            <a:ext cx="12026630" cy="6293794"/>
          </a:xfrm>
        </p:spPr>
        <p:txBody>
          <a:bodyPr>
            <a:normAutofit/>
          </a:bodyPr>
          <a:lstStyle/>
          <a:p>
            <a:r>
              <a:rPr lang="ru-RU" b="1" dirty="0">
                <a:solidFill>
                  <a:srgbClr val="FF0000"/>
                </a:solidFill>
              </a:rPr>
              <a:t>Цель — проведение аудиторских процедур</a:t>
            </a:r>
            <a:r>
              <a:rPr lang="ru-RU" dirty="0"/>
              <a:t>, согласованных между аудитором, организацией и соответствующими третьими лицами, и предоставление отчета об обнаруженных фактах.</a:t>
            </a:r>
          </a:p>
          <a:p>
            <a:r>
              <a:rPr lang="ru-RU" dirty="0"/>
              <a:t>Аудитор не выражает никакой уверенности. </a:t>
            </a:r>
          </a:p>
          <a:p>
            <a:r>
              <a:rPr lang="ru-RU" dirty="0"/>
              <a:t>Пользователи отчета самостоятельно оценивают проведенные процедуры и замечания, предоставленные аудитором, и делают собственные выводы на основании его работы.</a:t>
            </a:r>
          </a:p>
          <a:p>
            <a:r>
              <a:rPr lang="ru-RU" dirty="0"/>
              <a:t>Стороны: Заказчик, Исполнитель и (часто) Адресат.</a:t>
            </a:r>
          </a:p>
          <a:p>
            <a:r>
              <a:rPr lang="ru-RU" dirty="0"/>
              <a:t>Отчет направляется только тем лицам, которые дали свое согласие на выполнение процедур.</a:t>
            </a:r>
          </a:p>
          <a:p>
            <a:r>
              <a:rPr lang="ru-RU" dirty="0"/>
              <a:t>Употребление термина «аудитор» не означает, что лицо, осуществляющее обзорную проверку или оказывающее услуги по обеспечению уверенности или сопутствующие услуги, обязательно должно проводить аудит финансовой отчетности организации.</a:t>
            </a:r>
          </a:p>
          <a:p>
            <a:endParaRPr lang="ru-RU" dirty="0"/>
          </a:p>
        </p:txBody>
      </p:sp>
    </p:spTree>
    <p:extLst>
      <p:ext uri="{BB962C8B-B14F-4D97-AF65-F5344CB8AC3E}">
        <p14:creationId xmlns:p14="http://schemas.microsoft.com/office/powerpoint/2010/main" val="29668680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4881F4-6FB4-452F-A7D1-84BD4983A411}"/>
              </a:ext>
            </a:extLst>
          </p:cNvPr>
          <p:cNvSpPr>
            <a:spLocks noGrp="1"/>
          </p:cNvSpPr>
          <p:nvPr>
            <p:ph type="title"/>
          </p:nvPr>
        </p:nvSpPr>
        <p:spPr>
          <a:xfrm>
            <a:off x="165370" y="77822"/>
            <a:ext cx="11935839" cy="291830"/>
          </a:xfrm>
        </p:spPr>
        <p:txBody>
          <a:bodyPr>
            <a:normAutofit/>
          </a:bodyPr>
          <a:lstStyle/>
          <a:p>
            <a:r>
              <a:rPr lang="ru-RU" sz="400" dirty="0"/>
              <a:t>.</a:t>
            </a:r>
          </a:p>
        </p:txBody>
      </p:sp>
      <p:sp>
        <p:nvSpPr>
          <p:cNvPr id="3" name="Объект 2">
            <a:extLst>
              <a:ext uri="{FF2B5EF4-FFF2-40B4-BE49-F238E27FC236}">
                <a16:creationId xmlns:a16="http://schemas.microsoft.com/office/drawing/2014/main" id="{DA8B88EC-5DCF-4329-B59D-04538C299C19}"/>
              </a:ext>
            </a:extLst>
          </p:cNvPr>
          <p:cNvSpPr>
            <a:spLocks noGrp="1"/>
          </p:cNvSpPr>
          <p:nvPr>
            <p:ph idx="1"/>
          </p:nvPr>
        </p:nvSpPr>
        <p:spPr>
          <a:xfrm>
            <a:off x="0" y="77823"/>
            <a:ext cx="12026630" cy="6293794"/>
          </a:xfrm>
        </p:spPr>
        <p:txBody>
          <a:bodyPr>
            <a:normAutofit lnSpcReduction="10000"/>
          </a:bodyPr>
          <a:lstStyle/>
          <a:p>
            <a:r>
              <a:rPr lang="ru-RU" dirty="0">
                <a:solidFill>
                  <a:schemeClr val="bg2">
                    <a:lumMod val="50000"/>
                  </a:schemeClr>
                </a:solidFill>
              </a:rPr>
              <a:t>Определение условий задания</a:t>
            </a:r>
          </a:p>
          <a:p>
            <a:r>
              <a:rPr lang="ru-RU" dirty="0"/>
              <a:t>Аудитор должен удостовериться в том, что у всех сторон, которые получат копии отчета об обнаруженных фактах, есть четкое понимание того, </a:t>
            </a:r>
            <a:r>
              <a:rPr lang="ru-RU" dirty="0">
                <a:solidFill>
                  <a:schemeClr val="bg2">
                    <a:lumMod val="50000"/>
                  </a:schemeClr>
                </a:solidFill>
              </a:rPr>
              <a:t>какие согласованные процедуры </a:t>
            </a:r>
            <a:r>
              <a:rPr lang="ru-RU" dirty="0"/>
              <a:t>будут проводиться и каковы условия задания. </a:t>
            </a:r>
          </a:p>
          <a:p>
            <a:r>
              <a:rPr lang="ru-RU" dirty="0"/>
              <a:t>Следующие вопросы подлежат согласованию:</a:t>
            </a:r>
          </a:p>
          <a:p>
            <a:pPr marL="0" indent="0">
              <a:buNone/>
            </a:pPr>
            <a:r>
              <a:rPr lang="ru-RU" dirty="0"/>
              <a:t>- характер задания, включая тот факт, что проводимые процедуры не являются ни аудитом, ни обзорной проверкой, а значит, не будет выражаться уверенность;</a:t>
            </a:r>
          </a:p>
          <a:p>
            <a:pPr marL="0" indent="0">
              <a:buNone/>
            </a:pPr>
            <a:r>
              <a:rPr lang="ru-RU" dirty="0"/>
              <a:t>- заявленная цель задания;</a:t>
            </a:r>
          </a:p>
          <a:p>
            <a:pPr marL="0" indent="0">
              <a:buNone/>
            </a:pPr>
            <a:r>
              <a:rPr lang="ru-RU" dirty="0"/>
              <a:t>- указание на состав финансовой информации, в отношении которой будут проводиться согласованные процедуры;</a:t>
            </a:r>
          </a:p>
          <a:p>
            <a:pPr marL="0" indent="0">
              <a:buNone/>
            </a:pPr>
            <a:r>
              <a:rPr lang="ru-RU" dirty="0"/>
              <a:t>- характер, сроки и объем конкретных процедур, которые будут проводиться;</a:t>
            </a:r>
          </a:p>
          <a:p>
            <a:pPr marL="0" indent="0">
              <a:buNone/>
            </a:pPr>
            <a:r>
              <a:rPr lang="ru-RU" dirty="0"/>
              <a:t>- предполагаемая форма отчета об обнаруженных фактах;</a:t>
            </a:r>
          </a:p>
          <a:p>
            <a:pPr marL="0" indent="0">
              <a:buNone/>
            </a:pPr>
            <a:r>
              <a:rPr lang="ru-RU" dirty="0"/>
              <a:t>- ограничения на распространение отчета об обнаруженных фактах. При наличии каких-либо противоречий между такими ограничениями и юридическими требованиями (если применимо) аудитор должен будет отказаться от выполнения задания.</a:t>
            </a:r>
          </a:p>
          <a:p>
            <a:endParaRPr lang="ru-RU" dirty="0"/>
          </a:p>
        </p:txBody>
      </p:sp>
    </p:spTree>
    <p:extLst>
      <p:ext uri="{BB962C8B-B14F-4D97-AF65-F5344CB8AC3E}">
        <p14:creationId xmlns:p14="http://schemas.microsoft.com/office/powerpoint/2010/main" val="3721541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4881F4-6FB4-452F-A7D1-84BD4983A411}"/>
              </a:ext>
            </a:extLst>
          </p:cNvPr>
          <p:cNvSpPr>
            <a:spLocks noGrp="1"/>
          </p:cNvSpPr>
          <p:nvPr>
            <p:ph type="title"/>
          </p:nvPr>
        </p:nvSpPr>
        <p:spPr>
          <a:xfrm>
            <a:off x="165370" y="77822"/>
            <a:ext cx="11935839" cy="291830"/>
          </a:xfrm>
        </p:spPr>
        <p:txBody>
          <a:bodyPr>
            <a:normAutofit/>
          </a:bodyPr>
          <a:lstStyle/>
          <a:p>
            <a:r>
              <a:rPr lang="ru-RU" sz="400" dirty="0"/>
              <a:t>.</a:t>
            </a:r>
          </a:p>
        </p:txBody>
      </p:sp>
      <p:sp>
        <p:nvSpPr>
          <p:cNvPr id="3" name="Объект 2">
            <a:extLst>
              <a:ext uri="{FF2B5EF4-FFF2-40B4-BE49-F238E27FC236}">
                <a16:creationId xmlns:a16="http://schemas.microsoft.com/office/drawing/2014/main" id="{DA8B88EC-5DCF-4329-B59D-04538C299C19}"/>
              </a:ext>
            </a:extLst>
          </p:cNvPr>
          <p:cNvSpPr>
            <a:spLocks noGrp="1"/>
          </p:cNvSpPr>
          <p:nvPr>
            <p:ph idx="1"/>
          </p:nvPr>
        </p:nvSpPr>
        <p:spPr>
          <a:xfrm>
            <a:off x="90791" y="77823"/>
            <a:ext cx="12010417" cy="6293794"/>
          </a:xfrm>
        </p:spPr>
        <p:txBody>
          <a:bodyPr/>
          <a:lstStyle/>
          <a:p>
            <a:pPr marL="0" indent="0" algn="ctr">
              <a:buNone/>
            </a:pPr>
            <a:r>
              <a:rPr lang="ru-RU" b="1" dirty="0">
                <a:solidFill>
                  <a:schemeClr val="accent3">
                    <a:lumMod val="75000"/>
                  </a:schemeClr>
                </a:solidFill>
                <a:latin typeface="+mj-lt"/>
              </a:rPr>
              <a:t>Понятие и виды заданий, регламентируемых стандартами Совета по международным стандартам аудита и заданиям, обеспечивающим уверенность</a:t>
            </a:r>
          </a:p>
          <a:p>
            <a:pPr marL="0" indent="0" algn="ctr">
              <a:buNone/>
            </a:pPr>
            <a:endParaRPr lang="ru-RU" dirty="0">
              <a:solidFill>
                <a:schemeClr val="accent3">
                  <a:lumMod val="75000"/>
                </a:schemeClr>
              </a:solidFill>
            </a:endParaRPr>
          </a:p>
        </p:txBody>
      </p:sp>
      <p:sp>
        <p:nvSpPr>
          <p:cNvPr id="4" name="Прямоугольник: скругленные углы 3">
            <a:extLst>
              <a:ext uri="{FF2B5EF4-FFF2-40B4-BE49-F238E27FC236}">
                <a16:creationId xmlns:a16="http://schemas.microsoft.com/office/drawing/2014/main" id="{F6A95C43-F7AC-48B5-AF8C-7C6C3F795337}"/>
              </a:ext>
            </a:extLst>
          </p:cNvPr>
          <p:cNvSpPr/>
          <p:nvPr/>
        </p:nvSpPr>
        <p:spPr>
          <a:xfrm>
            <a:off x="444617" y="872455"/>
            <a:ext cx="11526473" cy="411061"/>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a:t>Виды заданий</a:t>
            </a:r>
          </a:p>
        </p:txBody>
      </p:sp>
      <p:sp>
        <p:nvSpPr>
          <p:cNvPr id="5" name="Прямоугольник: скругленные углы 4">
            <a:extLst>
              <a:ext uri="{FF2B5EF4-FFF2-40B4-BE49-F238E27FC236}">
                <a16:creationId xmlns:a16="http://schemas.microsoft.com/office/drawing/2014/main" id="{AE6413D3-D413-4174-83F5-59A9A1E0DFF2}"/>
              </a:ext>
            </a:extLst>
          </p:cNvPr>
          <p:cNvSpPr/>
          <p:nvPr/>
        </p:nvSpPr>
        <p:spPr>
          <a:xfrm>
            <a:off x="444617" y="1919986"/>
            <a:ext cx="3654240" cy="1365398"/>
          </a:xfrm>
          <a:prstGeom prst="roundRect">
            <a:avLst/>
          </a:prstGeom>
          <a:solidFill>
            <a:schemeClr val="bg2">
              <a:lumMod val="5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ru-RU" dirty="0"/>
              <a:t>Аудиторские и обзорные проверки финансовой информации о прошедших периодах</a:t>
            </a:r>
          </a:p>
        </p:txBody>
      </p:sp>
      <p:sp>
        <p:nvSpPr>
          <p:cNvPr id="6" name="Прямоугольник: скругленные углы 5">
            <a:extLst>
              <a:ext uri="{FF2B5EF4-FFF2-40B4-BE49-F238E27FC236}">
                <a16:creationId xmlns:a16="http://schemas.microsoft.com/office/drawing/2014/main" id="{92B40A4A-4777-4CFE-83EB-0FF9DDA0B258}"/>
              </a:ext>
            </a:extLst>
          </p:cNvPr>
          <p:cNvSpPr/>
          <p:nvPr/>
        </p:nvSpPr>
        <p:spPr>
          <a:xfrm>
            <a:off x="4544963" y="1881699"/>
            <a:ext cx="4003600" cy="1365398"/>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ru-RU" dirty="0"/>
              <a:t>Задания, обеспечивающие уверенность, за исключением аудита и обзорных проверок финансовой информации о прошедших периодах</a:t>
            </a:r>
          </a:p>
        </p:txBody>
      </p:sp>
      <p:sp>
        <p:nvSpPr>
          <p:cNvPr id="7" name="Прямоугольник: скругленные углы 6">
            <a:extLst>
              <a:ext uri="{FF2B5EF4-FFF2-40B4-BE49-F238E27FC236}">
                <a16:creationId xmlns:a16="http://schemas.microsoft.com/office/drawing/2014/main" id="{F30BD523-C387-420E-9B49-A9F20EF8786A}"/>
              </a:ext>
            </a:extLst>
          </p:cNvPr>
          <p:cNvSpPr/>
          <p:nvPr/>
        </p:nvSpPr>
        <p:spPr>
          <a:xfrm>
            <a:off x="444617" y="3921855"/>
            <a:ext cx="1182848" cy="1770078"/>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ru-RU" dirty="0"/>
              <a:t>МСА 100-999 (Аудит)</a:t>
            </a:r>
          </a:p>
        </p:txBody>
      </p:sp>
      <p:sp>
        <p:nvSpPr>
          <p:cNvPr id="8" name="Прямоугольник: скругленные углы 7">
            <a:extLst>
              <a:ext uri="{FF2B5EF4-FFF2-40B4-BE49-F238E27FC236}">
                <a16:creationId xmlns:a16="http://schemas.microsoft.com/office/drawing/2014/main" id="{25053FF9-13F6-41C5-8E50-A98883B910B6}"/>
              </a:ext>
            </a:extLst>
          </p:cNvPr>
          <p:cNvSpPr/>
          <p:nvPr/>
        </p:nvSpPr>
        <p:spPr>
          <a:xfrm>
            <a:off x="2205830" y="3915474"/>
            <a:ext cx="1893028" cy="1770077"/>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ru-RU" dirty="0"/>
              <a:t>МСОП 2000-2699 (Обзорные проверки)</a:t>
            </a:r>
          </a:p>
        </p:txBody>
      </p:sp>
      <p:sp>
        <p:nvSpPr>
          <p:cNvPr id="9" name="Прямоугольник: скругленные углы 8">
            <a:extLst>
              <a:ext uri="{FF2B5EF4-FFF2-40B4-BE49-F238E27FC236}">
                <a16:creationId xmlns:a16="http://schemas.microsoft.com/office/drawing/2014/main" id="{2DC7CA59-B1DF-4FCF-9DD3-2F1FBBDCEC57}"/>
              </a:ext>
            </a:extLst>
          </p:cNvPr>
          <p:cNvSpPr/>
          <p:nvPr/>
        </p:nvSpPr>
        <p:spPr>
          <a:xfrm>
            <a:off x="4603686" y="3863131"/>
            <a:ext cx="4003600" cy="182242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ru-RU" dirty="0"/>
              <a:t>МСЗОУ 3000-3699</a:t>
            </a:r>
          </a:p>
        </p:txBody>
      </p:sp>
      <p:sp>
        <p:nvSpPr>
          <p:cNvPr id="10" name="Прямоугольник: скругленные углы 9">
            <a:extLst>
              <a:ext uri="{FF2B5EF4-FFF2-40B4-BE49-F238E27FC236}">
                <a16:creationId xmlns:a16="http://schemas.microsoft.com/office/drawing/2014/main" id="{9EF2467B-C8F4-415E-9960-20C12B3A1DD7}"/>
              </a:ext>
            </a:extLst>
          </p:cNvPr>
          <p:cNvSpPr/>
          <p:nvPr/>
        </p:nvSpPr>
        <p:spPr>
          <a:xfrm>
            <a:off x="9112112" y="3845280"/>
            <a:ext cx="2976421" cy="18224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МССУ 4000-4699</a:t>
            </a:r>
          </a:p>
        </p:txBody>
      </p:sp>
      <p:sp>
        <p:nvSpPr>
          <p:cNvPr id="11" name="Прямоугольник: скругленные углы 10">
            <a:extLst>
              <a:ext uri="{FF2B5EF4-FFF2-40B4-BE49-F238E27FC236}">
                <a16:creationId xmlns:a16="http://schemas.microsoft.com/office/drawing/2014/main" id="{0F0EDF76-AFCF-45D2-AA9E-EE957C7F30C0}"/>
              </a:ext>
            </a:extLst>
          </p:cNvPr>
          <p:cNvSpPr/>
          <p:nvPr/>
        </p:nvSpPr>
        <p:spPr>
          <a:xfrm>
            <a:off x="8994669" y="1904033"/>
            <a:ext cx="2976421" cy="1365398"/>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ru-RU" dirty="0"/>
              <a:t>Сопутствующие услуги</a:t>
            </a:r>
          </a:p>
        </p:txBody>
      </p:sp>
      <p:sp>
        <p:nvSpPr>
          <p:cNvPr id="12" name="Стрелка: вниз 11">
            <a:extLst>
              <a:ext uri="{FF2B5EF4-FFF2-40B4-BE49-F238E27FC236}">
                <a16:creationId xmlns:a16="http://schemas.microsoft.com/office/drawing/2014/main" id="{4C64A376-9D07-434F-8DA0-47851BE37C10}"/>
              </a:ext>
            </a:extLst>
          </p:cNvPr>
          <p:cNvSpPr/>
          <p:nvPr/>
        </p:nvSpPr>
        <p:spPr>
          <a:xfrm>
            <a:off x="2120735" y="1305850"/>
            <a:ext cx="302003" cy="5981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низ 12">
            <a:extLst>
              <a:ext uri="{FF2B5EF4-FFF2-40B4-BE49-F238E27FC236}">
                <a16:creationId xmlns:a16="http://schemas.microsoft.com/office/drawing/2014/main" id="{578E126B-2623-4DBF-BFD4-5D7AC8004AE4}"/>
              </a:ext>
            </a:extLst>
          </p:cNvPr>
          <p:cNvSpPr/>
          <p:nvPr/>
        </p:nvSpPr>
        <p:spPr>
          <a:xfrm>
            <a:off x="6395761" y="1292441"/>
            <a:ext cx="302003" cy="5981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низ 13">
            <a:extLst>
              <a:ext uri="{FF2B5EF4-FFF2-40B4-BE49-F238E27FC236}">
                <a16:creationId xmlns:a16="http://schemas.microsoft.com/office/drawing/2014/main" id="{97181C88-7CE3-469B-A7E8-D2D3FE8784A5}"/>
              </a:ext>
            </a:extLst>
          </p:cNvPr>
          <p:cNvSpPr/>
          <p:nvPr/>
        </p:nvSpPr>
        <p:spPr>
          <a:xfrm>
            <a:off x="885039" y="3323671"/>
            <a:ext cx="302003" cy="5981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низ 14">
            <a:extLst>
              <a:ext uri="{FF2B5EF4-FFF2-40B4-BE49-F238E27FC236}">
                <a16:creationId xmlns:a16="http://schemas.microsoft.com/office/drawing/2014/main" id="{A058F14F-491A-45BB-BE53-1E5A6DAEB362}"/>
              </a:ext>
            </a:extLst>
          </p:cNvPr>
          <p:cNvSpPr/>
          <p:nvPr/>
        </p:nvSpPr>
        <p:spPr>
          <a:xfrm>
            <a:off x="3002230" y="3303601"/>
            <a:ext cx="302003" cy="5981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трелка: вниз 15">
            <a:extLst>
              <a:ext uri="{FF2B5EF4-FFF2-40B4-BE49-F238E27FC236}">
                <a16:creationId xmlns:a16="http://schemas.microsoft.com/office/drawing/2014/main" id="{515132D9-A15E-47E2-AA01-2AB0E5FC7914}"/>
              </a:ext>
            </a:extLst>
          </p:cNvPr>
          <p:cNvSpPr/>
          <p:nvPr/>
        </p:nvSpPr>
        <p:spPr>
          <a:xfrm>
            <a:off x="6395760" y="3264947"/>
            <a:ext cx="302003" cy="5981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трелка: вниз 16">
            <a:extLst>
              <a:ext uri="{FF2B5EF4-FFF2-40B4-BE49-F238E27FC236}">
                <a16:creationId xmlns:a16="http://schemas.microsoft.com/office/drawing/2014/main" id="{D7DC01B8-CE2B-4078-B893-55AFAFB93FB0}"/>
              </a:ext>
            </a:extLst>
          </p:cNvPr>
          <p:cNvSpPr/>
          <p:nvPr/>
        </p:nvSpPr>
        <p:spPr>
          <a:xfrm>
            <a:off x="10353683" y="3264948"/>
            <a:ext cx="302003" cy="5981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трелка: вниз 17">
            <a:extLst>
              <a:ext uri="{FF2B5EF4-FFF2-40B4-BE49-F238E27FC236}">
                <a16:creationId xmlns:a16="http://schemas.microsoft.com/office/drawing/2014/main" id="{A1C99FEF-2935-4398-BAF8-B7980E198FA2}"/>
              </a:ext>
            </a:extLst>
          </p:cNvPr>
          <p:cNvSpPr/>
          <p:nvPr/>
        </p:nvSpPr>
        <p:spPr>
          <a:xfrm>
            <a:off x="10331877" y="1290434"/>
            <a:ext cx="302003" cy="5981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0479078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4881F4-6FB4-452F-A7D1-84BD4983A411}"/>
              </a:ext>
            </a:extLst>
          </p:cNvPr>
          <p:cNvSpPr>
            <a:spLocks noGrp="1"/>
          </p:cNvSpPr>
          <p:nvPr>
            <p:ph type="title"/>
          </p:nvPr>
        </p:nvSpPr>
        <p:spPr>
          <a:xfrm>
            <a:off x="165370" y="77822"/>
            <a:ext cx="11935839" cy="291830"/>
          </a:xfrm>
        </p:spPr>
        <p:txBody>
          <a:bodyPr>
            <a:normAutofit/>
          </a:bodyPr>
          <a:lstStyle/>
          <a:p>
            <a:r>
              <a:rPr lang="ru-RU" sz="400" dirty="0"/>
              <a:t>.</a:t>
            </a:r>
          </a:p>
        </p:txBody>
      </p:sp>
      <p:sp>
        <p:nvSpPr>
          <p:cNvPr id="3" name="Объект 2">
            <a:extLst>
              <a:ext uri="{FF2B5EF4-FFF2-40B4-BE49-F238E27FC236}">
                <a16:creationId xmlns:a16="http://schemas.microsoft.com/office/drawing/2014/main" id="{DA8B88EC-5DCF-4329-B59D-04538C299C19}"/>
              </a:ext>
            </a:extLst>
          </p:cNvPr>
          <p:cNvSpPr>
            <a:spLocks noGrp="1"/>
          </p:cNvSpPr>
          <p:nvPr>
            <p:ph idx="1"/>
          </p:nvPr>
        </p:nvSpPr>
        <p:spPr>
          <a:xfrm>
            <a:off x="0" y="77823"/>
            <a:ext cx="12026630" cy="6293794"/>
          </a:xfrm>
        </p:spPr>
        <p:txBody>
          <a:bodyPr>
            <a:normAutofit/>
          </a:bodyPr>
          <a:lstStyle/>
          <a:p>
            <a:r>
              <a:rPr lang="ru-RU" dirty="0"/>
              <a:t>Конкретные процедуры, которые могут быть проведены в рамках задания по выполнению согласованных процедур, могут включать в себя:</a:t>
            </a:r>
          </a:p>
          <a:p>
            <a:r>
              <a:rPr lang="ru-RU" dirty="0"/>
              <a:t>- опрос и анализ;</a:t>
            </a:r>
          </a:p>
          <a:p>
            <a:r>
              <a:rPr lang="ru-RU" dirty="0"/>
              <a:t>- пересчет, сравнение и техническая проверка точности данных;</a:t>
            </a:r>
          </a:p>
          <a:p>
            <a:r>
              <a:rPr lang="ru-RU" dirty="0"/>
              <a:t>- наблюдение;</a:t>
            </a:r>
          </a:p>
          <a:p>
            <a:r>
              <a:rPr lang="ru-RU" dirty="0"/>
              <a:t>- инспектирование;</a:t>
            </a:r>
          </a:p>
          <a:p>
            <a:r>
              <a:rPr lang="ru-RU" dirty="0"/>
              <a:t>- получение подтверждений.</a:t>
            </a:r>
          </a:p>
          <a:p>
            <a:endParaRPr lang="ru-RU" dirty="0"/>
          </a:p>
          <a:p>
            <a:r>
              <a:rPr lang="ru-RU" dirty="0"/>
              <a:t>Жесткий порядок процедур не установлен.</a:t>
            </a:r>
          </a:p>
          <a:p>
            <a:endParaRPr lang="ru-RU" dirty="0"/>
          </a:p>
        </p:txBody>
      </p:sp>
    </p:spTree>
    <p:extLst>
      <p:ext uri="{BB962C8B-B14F-4D97-AF65-F5344CB8AC3E}">
        <p14:creationId xmlns:p14="http://schemas.microsoft.com/office/powerpoint/2010/main" val="3788455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4881F4-6FB4-452F-A7D1-84BD4983A411}"/>
              </a:ext>
            </a:extLst>
          </p:cNvPr>
          <p:cNvSpPr>
            <a:spLocks noGrp="1"/>
          </p:cNvSpPr>
          <p:nvPr>
            <p:ph type="title"/>
          </p:nvPr>
        </p:nvSpPr>
        <p:spPr>
          <a:xfrm>
            <a:off x="165370" y="77822"/>
            <a:ext cx="11935839" cy="291830"/>
          </a:xfrm>
        </p:spPr>
        <p:txBody>
          <a:bodyPr>
            <a:normAutofit/>
          </a:bodyPr>
          <a:lstStyle/>
          <a:p>
            <a:r>
              <a:rPr lang="ru-RU" sz="400" dirty="0"/>
              <a:t>.</a:t>
            </a:r>
          </a:p>
        </p:txBody>
      </p:sp>
      <p:sp>
        <p:nvSpPr>
          <p:cNvPr id="3" name="Объект 2">
            <a:extLst>
              <a:ext uri="{FF2B5EF4-FFF2-40B4-BE49-F238E27FC236}">
                <a16:creationId xmlns:a16="http://schemas.microsoft.com/office/drawing/2014/main" id="{DA8B88EC-5DCF-4329-B59D-04538C299C19}"/>
              </a:ext>
            </a:extLst>
          </p:cNvPr>
          <p:cNvSpPr>
            <a:spLocks noGrp="1"/>
          </p:cNvSpPr>
          <p:nvPr>
            <p:ph idx="1"/>
          </p:nvPr>
        </p:nvSpPr>
        <p:spPr>
          <a:xfrm>
            <a:off x="1235413" y="77823"/>
            <a:ext cx="10184860" cy="6293794"/>
          </a:xfrm>
        </p:spPr>
        <p:txBody>
          <a:bodyPr>
            <a:normAutofit fontScale="85000" lnSpcReduction="10000"/>
          </a:bodyPr>
          <a:lstStyle/>
          <a:p>
            <a:pPr marL="0" indent="0" algn="ctr">
              <a:buNone/>
            </a:pPr>
            <a:r>
              <a:rPr lang="ru-RU" dirty="0"/>
              <a:t>ОТЧЕТ ОБ ОБНАРУЖЕННЫХ ФАКТАХ</a:t>
            </a:r>
          </a:p>
          <a:p>
            <a:endParaRPr lang="ru-RU" dirty="0"/>
          </a:p>
          <a:p>
            <a:pPr marL="0" indent="0" algn="r">
              <a:buNone/>
            </a:pPr>
            <a:r>
              <a:rPr lang="ru-RU" dirty="0"/>
              <a:t>Руководству акционерного общества «АВС»</a:t>
            </a:r>
          </a:p>
          <a:p>
            <a:endParaRPr lang="ru-RU" dirty="0"/>
          </a:p>
          <a:p>
            <a:pPr marL="0" indent="0">
              <a:buNone/>
            </a:pPr>
            <a:r>
              <a:rPr lang="ru-RU" dirty="0"/>
              <a:t>Мы выполнили согласованные с Вами и перечисленные ниже процедуры в отношении кредиторской задолженности акционерного общества «АВС» по состоянию на 31 марта 20хх года. </a:t>
            </a:r>
          </a:p>
          <a:p>
            <a:pPr marL="0" indent="0">
              <a:buNone/>
            </a:pPr>
            <a:r>
              <a:rPr lang="ru-RU" dirty="0"/>
              <a:t>Цель нашей работы заключалась в оказании Вам содействия в оценке обоснованности данных по указанной кредиторской задолженности. Мы выполняли задание в соответствии с Международным стандартом сопутствующих услуг 4400 «Задания по выполнению согласованных процедур в отношении финансовой информации» с учетом применимых этических требований.</a:t>
            </a:r>
          </a:p>
          <a:p>
            <a:pPr marL="0" indent="0">
              <a:buNone/>
            </a:pPr>
            <a:r>
              <a:rPr lang="ru-RU" dirty="0"/>
              <a:t>Выполненные нами процедуры и факты, обнаруженные по результатам их выполнения, представлены ниже:</a:t>
            </a:r>
          </a:p>
          <a:p>
            <a:pPr marL="0" indent="0">
              <a:buNone/>
            </a:pPr>
            <a:r>
              <a:rPr lang="ru-RU" dirty="0"/>
              <a:t>1. Мы получили и провели пересчет поступлений по счетам кредиторской задолженности, включенным в оборотно-сальдовую ведомость, по состоянию на 31 марта 20хх года, подготовленную акционерным обществом «АВС».  Мы сравнили итоговую сумму с остатком, отраженным по соответствующему счету главной книги.</a:t>
            </a:r>
          </a:p>
          <a:p>
            <a:pPr marL="0" indent="0">
              <a:buNone/>
            </a:pPr>
            <a:r>
              <a:rPr lang="ru-RU" dirty="0"/>
              <a:t>По результатам выполненных процедур мы установили, что суммирование произведено корректно, расхождения итоговой суммы отсутствуют. </a:t>
            </a:r>
          </a:p>
        </p:txBody>
      </p:sp>
    </p:spTree>
    <p:extLst>
      <p:ext uri="{BB962C8B-B14F-4D97-AF65-F5344CB8AC3E}">
        <p14:creationId xmlns:p14="http://schemas.microsoft.com/office/powerpoint/2010/main" val="2558266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4881F4-6FB4-452F-A7D1-84BD4983A411}"/>
              </a:ext>
            </a:extLst>
          </p:cNvPr>
          <p:cNvSpPr>
            <a:spLocks noGrp="1"/>
          </p:cNvSpPr>
          <p:nvPr>
            <p:ph type="title"/>
          </p:nvPr>
        </p:nvSpPr>
        <p:spPr>
          <a:xfrm>
            <a:off x="165370" y="77822"/>
            <a:ext cx="11935839" cy="291830"/>
          </a:xfrm>
        </p:spPr>
        <p:txBody>
          <a:bodyPr>
            <a:normAutofit/>
          </a:bodyPr>
          <a:lstStyle/>
          <a:p>
            <a:r>
              <a:rPr lang="ru-RU" sz="400" dirty="0"/>
              <a:t>.</a:t>
            </a:r>
          </a:p>
        </p:txBody>
      </p:sp>
      <p:sp>
        <p:nvSpPr>
          <p:cNvPr id="3" name="Объект 2">
            <a:extLst>
              <a:ext uri="{FF2B5EF4-FFF2-40B4-BE49-F238E27FC236}">
                <a16:creationId xmlns:a16="http://schemas.microsoft.com/office/drawing/2014/main" id="{DA8B88EC-5DCF-4329-B59D-04538C299C19}"/>
              </a:ext>
            </a:extLst>
          </p:cNvPr>
          <p:cNvSpPr>
            <a:spLocks noGrp="1"/>
          </p:cNvSpPr>
          <p:nvPr>
            <p:ph idx="1"/>
          </p:nvPr>
        </p:nvSpPr>
        <p:spPr>
          <a:xfrm>
            <a:off x="1663430" y="77823"/>
            <a:ext cx="8326876" cy="6293794"/>
          </a:xfrm>
        </p:spPr>
        <p:txBody>
          <a:bodyPr>
            <a:normAutofit fontScale="92500" lnSpcReduction="10000"/>
          </a:bodyPr>
          <a:lstStyle/>
          <a:p>
            <a:pPr marL="0" indent="0">
              <a:buNone/>
            </a:pPr>
            <a:r>
              <a:rPr lang="ru-RU" dirty="0"/>
              <a:t>2. Мы провели сверку прилагаемого списка крупных поставщиков и остатков задолженности перед ними по состоянию на 31 марта 20хх года с соответствующими наименованиями и остатками, указанными в оборотно-сальдовой ведомости.</a:t>
            </a:r>
          </a:p>
          <a:p>
            <a:pPr marL="0" indent="0">
              <a:buNone/>
            </a:pPr>
            <a:r>
              <a:rPr lang="ru-RU" dirty="0"/>
              <a:t>По результатам выполненных процедур мы установили, что расхождения между сверенными остатками отсутствуют.  </a:t>
            </a:r>
          </a:p>
          <a:p>
            <a:endParaRPr lang="ru-RU" dirty="0"/>
          </a:p>
          <a:p>
            <a:pPr marL="0" indent="0">
              <a:buNone/>
            </a:pPr>
            <a:r>
              <a:rPr lang="ru-RU" dirty="0"/>
              <a:t>3. Мы получили подтверждения задолженности от поставщиков или направили им запросы о подтверждении остатков задолженности по состоянию на 31 марта 20хх года. </a:t>
            </a:r>
          </a:p>
          <a:p>
            <a:pPr marL="0" indent="0">
              <a:buNone/>
            </a:pPr>
            <a:r>
              <a:rPr lang="ru-RU" dirty="0"/>
              <a:t>Из 89 поставщиков мы получили ответы от 85 поставщиков, и четыре поставщика нам не ответили. </a:t>
            </a:r>
          </a:p>
          <a:p>
            <a:endParaRPr lang="ru-RU" dirty="0"/>
          </a:p>
          <a:p>
            <a:pPr marL="0" indent="0">
              <a:buNone/>
            </a:pPr>
            <a:r>
              <a:rPr lang="ru-RU" dirty="0"/>
              <a:t>4. Мы сравнили полученные подтверждения с остатками, указанными в пункте 2 выше. Мы установили, что в 82 полученных ответах расхождения отсутствуют. Расхождения в оставшихся трех ответах не превышают RRR рублей каждое. </a:t>
            </a:r>
          </a:p>
          <a:p>
            <a:endParaRPr lang="ru-RU" dirty="0"/>
          </a:p>
        </p:txBody>
      </p:sp>
    </p:spTree>
    <p:extLst>
      <p:ext uri="{BB962C8B-B14F-4D97-AF65-F5344CB8AC3E}">
        <p14:creationId xmlns:p14="http://schemas.microsoft.com/office/powerpoint/2010/main" val="21571292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4881F4-6FB4-452F-A7D1-84BD4983A411}"/>
              </a:ext>
            </a:extLst>
          </p:cNvPr>
          <p:cNvSpPr>
            <a:spLocks noGrp="1"/>
          </p:cNvSpPr>
          <p:nvPr>
            <p:ph type="title"/>
          </p:nvPr>
        </p:nvSpPr>
        <p:spPr>
          <a:xfrm>
            <a:off x="165370" y="77822"/>
            <a:ext cx="11935839" cy="291830"/>
          </a:xfrm>
        </p:spPr>
        <p:txBody>
          <a:bodyPr>
            <a:normAutofit/>
          </a:bodyPr>
          <a:lstStyle/>
          <a:p>
            <a:r>
              <a:rPr lang="ru-RU" sz="400" dirty="0"/>
              <a:t>.</a:t>
            </a:r>
          </a:p>
        </p:txBody>
      </p:sp>
      <p:sp>
        <p:nvSpPr>
          <p:cNvPr id="3" name="Объект 2">
            <a:extLst>
              <a:ext uri="{FF2B5EF4-FFF2-40B4-BE49-F238E27FC236}">
                <a16:creationId xmlns:a16="http://schemas.microsoft.com/office/drawing/2014/main" id="{DA8B88EC-5DCF-4329-B59D-04538C299C19}"/>
              </a:ext>
            </a:extLst>
          </p:cNvPr>
          <p:cNvSpPr>
            <a:spLocks noGrp="1"/>
          </p:cNvSpPr>
          <p:nvPr>
            <p:ph idx="1"/>
          </p:nvPr>
        </p:nvSpPr>
        <p:spPr>
          <a:xfrm>
            <a:off x="1517514" y="77823"/>
            <a:ext cx="9601201" cy="6293794"/>
          </a:xfrm>
        </p:spPr>
        <p:txBody>
          <a:bodyPr>
            <a:normAutofit fontScale="77500" lnSpcReduction="20000"/>
          </a:bodyPr>
          <a:lstStyle/>
          <a:p>
            <a:pPr marL="0" indent="0">
              <a:buNone/>
            </a:pPr>
            <a:r>
              <a:rPr lang="ru-RU" dirty="0"/>
              <a:t>Поскольку указанные выше процедуры не являются аудитом или обзорной проверкой, проводимыми в соответствии с Международными стандартами аудита (МСА) или Международными стандартами обзорных проверок (МСОП), мы не выражаем уверенности в отношении кредиторской задолженности акционерного общества «АВС» по состоянию на 31 марта 20хх года.</a:t>
            </a:r>
          </a:p>
          <a:p>
            <a:pPr marL="0" indent="0">
              <a:buNone/>
            </a:pPr>
            <a:r>
              <a:rPr lang="ru-RU" dirty="0"/>
              <a:t>Если бы мы выполняли дополнительные процедуры или провели аудит, обзорную проверку в соответствии с МСА или МСОП, то мы, возможно, могли бы обнаружить другие факты, о которых Вы были бы проинформированы.</a:t>
            </a:r>
          </a:p>
          <a:p>
            <a:pPr marL="0" indent="0">
              <a:buNone/>
            </a:pPr>
            <a:r>
              <a:rPr lang="ru-RU" dirty="0"/>
              <a:t>Наш отчет предназначен для использования исключительно в целях, обозначенных выше, исключительно для Вашего сведения; таким образом, он не подлежит использованию в каких-либо иных целях или передаче иным лицам. Настоящий отчет относится только к упомянутым выше счетам и статьям и не распространяется на бухгалтерскую или финансовую отчетность акционерного общества «АВС» в целом. </a:t>
            </a:r>
          </a:p>
          <a:p>
            <a:endParaRPr lang="ru-RU" dirty="0"/>
          </a:p>
          <a:p>
            <a:pPr marL="0" indent="0">
              <a:spcBef>
                <a:spcPts val="0"/>
              </a:spcBef>
              <a:buNone/>
            </a:pPr>
            <a:r>
              <a:rPr lang="ru-RU" dirty="0"/>
              <a:t>Подпись аудитора</a:t>
            </a:r>
          </a:p>
          <a:p>
            <a:pPr marL="0" indent="0">
              <a:spcBef>
                <a:spcPts val="0"/>
              </a:spcBef>
              <a:buNone/>
            </a:pPr>
            <a:r>
              <a:rPr lang="ru-RU" dirty="0"/>
              <a:t>ФИО аудитора </a:t>
            </a:r>
          </a:p>
          <a:p>
            <a:pPr marL="0" indent="0">
              <a:spcBef>
                <a:spcPts val="0"/>
              </a:spcBef>
              <a:buNone/>
            </a:pPr>
            <a:r>
              <a:rPr lang="ru-RU" dirty="0"/>
              <a:t>Дата     </a:t>
            </a:r>
          </a:p>
          <a:p>
            <a:pPr marL="0" indent="0">
              <a:spcBef>
                <a:spcPts val="0"/>
              </a:spcBef>
              <a:buNone/>
            </a:pPr>
            <a:r>
              <a:rPr lang="ru-RU" dirty="0"/>
              <a:t>Адрес: </a:t>
            </a:r>
          </a:p>
          <a:p>
            <a:pPr marL="0" indent="0">
              <a:spcBef>
                <a:spcPts val="0"/>
              </a:spcBef>
              <a:buNone/>
            </a:pPr>
            <a:r>
              <a:rPr lang="ru-RU" dirty="0"/>
              <a:t>Аудиторская организация: </a:t>
            </a:r>
          </a:p>
          <a:p>
            <a:pPr marL="0" indent="0">
              <a:spcBef>
                <a:spcPts val="0"/>
              </a:spcBef>
              <a:buNone/>
            </a:pPr>
            <a:r>
              <a:rPr lang="ru-RU" dirty="0"/>
              <a:t>акционерное общество «ZZZ», </a:t>
            </a:r>
          </a:p>
          <a:p>
            <a:pPr marL="0" indent="0">
              <a:spcBef>
                <a:spcPts val="0"/>
              </a:spcBef>
              <a:buNone/>
            </a:pPr>
            <a:r>
              <a:rPr lang="ru-RU" dirty="0"/>
              <a:t>ОГРН 9900000000000, </a:t>
            </a:r>
          </a:p>
          <a:p>
            <a:pPr marL="0" indent="0">
              <a:spcBef>
                <a:spcPts val="0"/>
              </a:spcBef>
              <a:buNone/>
            </a:pPr>
            <a:r>
              <a:rPr lang="ru-RU" dirty="0"/>
              <a:t>111421, Москва, улица Королева, дом 101, </a:t>
            </a:r>
          </a:p>
          <a:p>
            <a:pPr marL="0" indent="0">
              <a:spcBef>
                <a:spcPts val="0"/>
              </a:spcBef>
              <a:buNone/>
            </a:pPr>
            <a:r>
              <a:rPr lang="ru-RU" dirty="0"/>
              <a:t>член саморегулируемой организации аудиторов «NNN», </a:t>
            </a:r>
          </a:p>
          <a:p>
            <a:pPr marL="0" indent="0">
              <a:spcBef>
                <a:spcPts val="0"/>
              </a:spcBef>
              <a:buNone/>
            </a:pPr>
            <a:r>
              <a:rPr lang="ru-RU" dirty="0"/>
              <a:t>ОРНЗ 01234567890</a:t>
            </a:r>
          </a:p>
          <a:p>
            <a:endParaRPr lang="ru-RU" dirty="0"/>
          </a:p>
        </p:txBody>
      </p:sp>
    </p:spTree>
    <p:extLst>
      <p:ext uri="{BB962C8B-B14F-4D97-AF65-F5344CB8AC3E}">
        <p14:creationId xmlns:p14="http://schemas.microsoft.com/office/powerpoint/2010/main" val="4685378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4881F4-6FB4-452F-A7D1-84BD4983A411}"/>
              </a:ext>
            </a:extLst>
          </p:cNvPr>
          <p:cNvSpPr>
            <a:spLocks noGrp="1"/>
          </p:cNvSpPr>
          <p:nvPr>
            <p:ph type="title"/>
          </p:nvPr>
        </p:nvSpPr>
        <p:spPr>
          <a:xfrm>
            <a:off x="165370" y="77822"/>
            <a:ext cx="11935839" cy="291830"/>
          </a:xfrm>
        </p:spPr>
        <p:txBody>
          <a:bodyPr>
            <a:normAutofit/>
          </a:bodyPr>
          <a:lstStyle/>
          <a:p>
            <a:r>
              <a:rPr lang="ru-RU" sz="400" dirty="0"/>
              <a:t>.</a:t>
            </a:r>
          </a:p>
        </p:txBody>
      </p:sp>
      <p:sp>
        <p:nvSpPr>
          <p:cNvPr id="3" name="Объект 2">
            <a:extLst>
              <a:ext uri="{FF2B5EF4-FFF2-40B4-BE49-F238E27FC236}">
                <a16:creationId xmlns:a16="http://schemas.microsoft.com/office/drawing/2014/main" id="{DA8B88EC-5DCF-4329-B59D-04538C299C19}"/>
              </a:ext>
            </a:extLst>
          </p:cNvPr>
          <p:cNvSpPr>
            <a:spLocks noGrp="1"/>
          </p:cNvSpPr>
          <p:nvPr>
            <p:ph idx="1"/>
          </p:nvPr>
        </p:nvSpPr>
        <p:spPr>
          <a:xfrm>
            <a:off x="0" y="77823"/>
            <a:ext cx="12026630" cy="6293794"/>
          </a:xfrm>
        </p:spPr>
        <p:txBody>
          <a:bodyPr>
            <a:normAutofit/>
          </a:bodyPr>
          <a:lstStyle/>
          <a:p>
            <a:r>
              <a:rPr lang="ru-RU" b="1" dirty="0"/>
              <a:t>МССУ 4410 «Задания компиляции»</a:t>
            </a:r>
          </a:p>
          <a:p>
            <a:endParaRPr lang="ru-RU" b="1" dirty="0"/>
          </a:p>
          <a:p>
            <a:r>
              <a:rPr lang="ru-RU" dirty="0"/>
              <a:t>Задание по компиляции не обеспечивает уверенность и не требует от практикующего специалиста подтверждения точности или полноты информации, предоставляемой руководством для целей компиляции, или сбора доказательств для выражения аудиторского мнения или формирования вывода по результатам обзорной проверки.</a:t>
            </a:r>
          </a:p>
          <a:p>
            <a:r>
              <a:rPr lang="ru-RU" dirty="0"/>
              <a:t>Кроме самой компиляции, предполагается и отчет о компиляции.</a:t>
            </a:r>
          </a:p>
          <a:p>
            <a:r>
              <a:rPr lang="ru-RU" dirty="0"/>
              <a:t>Руководство несет ответственность за финансовую информацию и исходные данные, на основе которых она подготовлена и представлена.</a:t>
            </a:r>
          </a:p>
          <a:p>
            <a:endParaRPr lang="ru-RU" dirty="0"/>
          </a:p>
          <a:p>
            <a:pPr>
              <a:spcBef>
                <a:spcPts val="0"/>
              </a:spcBef>
            </a:pPr>
            <a:r>
              <a:rPr lang="ru-RU" dirty="0"/>
              <a:t>Задание по компиляции — задание, в рамках которого практикующий специалист</a:t>
            </a:r>
          </a:p>
          <a:p>
            <a:pPr marL="0" indent="0">
              <a:spcBef>
                <a:spcPts val="0"/>
              </a:spcBef>
              <a:buNone/>
            </a:pPr>
            <a:r>
              <a:rPr lang="ru-RU" dirty="0"/>
              <a:t>применяет знания и опыт в области бухгалтерского учета и подготовки ФО для</a:t>
            </a:r>
          </a:p>
          <a:p>
            <a:pPr marL="0" indent="0">
              <a:spcBef>
                <a:spcPts val="0"/>
              </a:spcBef>
              <a:buNone/>
            </a:pPr>
            <a:r>
              <a:rPr lang="ru-RU" dirty="0">
                <a:solidFill>
                  <a:srgbClr val="FF0000"/>
                </a:solidFill>
              </a:rPr>
              <a:t>оказания содействия руководству </a:t>
            </a:r>
            <a:r>
              <a:rPr lang="ru-RU" dirty="0"/>
              <a:t>в подготовке и представлении финансовой информации организации в соответствии с применимой концепцией подготовки ФО и представляет отчет в соответствии с требованиями настоящего МССУ.</a:t>
            </a:r>
          </a:p>
          <a:p>
            <a:endParaRPr lang="ru-RU" dirty="0"/>
          </a:p>
        </p:txBody>
      </p:sp>
    </p:spTree>
    <p:extLst>
      <p:ext uri="{BB962C8B-B14F-4D97-AF65-F5344CB8AC3E}">
        <p14:creationId xmlns:p14="http://schemas.microsoft.com/office/powerpoint/2010/main" val="5930467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4881F4-6FB4-452F-A7D1-84BD4983A411}"/>
              </a:ext>
            </a:extLst>
          </p:cNvPr>
          <p:cNvSpPr>
            <a:spLocks noGrp="1"/>
          </p:cNvSpPr>
          <p:nvPr>
            <p:ph type="title"/>
          </p:nvPr>
        </p:nvSpPr>
        <p:spPr>
          <a:xfrm>
            <a:off x="165370" y="77822"/>
            <a:ext cx="11935839" cy="291830"/>
          </a:xfrm>
        </p:spPr>
        <p:txBody>
          <a:bodyPr>
            <a:normAutofit/>
          </a:bodyPr>
          <a:lstStyle/>
          <a:p>
            <a:r>
              <a:rPr lang="ru-RU" sz="400" dirty="0"/>
              <a:t>.</a:t>
            </a:r>
          </a:p>
        </p:txBody>
      </p:sp>
      <p:sp>
        <p:nvSpPr>
          <p:cNvPr id="3" name="Объект 2">
            <a:extLst>
              <a:ext uri="{FF2B5EF4-FFF2-40B4-BE49-F238E27FC236}">
                <a16:creationId xmlns:a16="http://schemas.microsoft.com/office/drawing/2014/main" id="{DA8B88EC-5DCF-4329-B59D-04538C299C19}"/>
              </a:ext>
            </a:extLst>
          </p:cNvPr>
          <p:cNvSpPr>
            <a:spLocks noGrp="1"/>
          </p:cNvSpPr>
          <p:nvPr>
            <p:ph idx="1"/>
          </p:nvPr>
        </p:nvSpPr>
        <p:spPr>
          <a:xfrm>
            <a:off x="0" y="77823"/>
            <a:ext cx="12026630" cy="6293794"/>
          </a:xfrm>
        </p:spPr>
        <p:txBody>
          <a:bodyPr>
            <a:normAutofit lnSpcReduction="10000"/>
          </a:bodyPr>
          <a:lstStyle/>
          <a:p>
            <a:pPr marL="0" indent="0">
              <a:buNone/>
            </a:pPr>
            <a:r>
              <a:rPr lang="ru-RU" dirty="0">
                <a:solidFill>
                  <a:srgbClr val="FF0000"/>
                </a:solidFill>
              </a:rPr>
              <a:t>Вопросы, подлежащие согласованию</a:t>
            </a:r>
          </a:p>
          <a:p>
            <a:r>
              <a:rPr lang="ru-RU" dirty="0"/>
              <a:t>Предполагаемое использование и распространение финансовой информации, а также ограничения на ее использование и распространение (если применимо)</a:t>
            </a:r>
          </a:p>
          <a:p>
            <a:r>
              <a:rPr lang="ru-RU" dirty="0"/>
              <a:t>Определение применимой концепции подготовки ФО. Цель и объем задания по компиляции.</a:t>
            </a:r>
          </a:p>
          <a:p>
            <a:r>
              <a:rPr lang="ru-RU" dirty="0"/>
              <a:t>Обязанности практикующего специалиста, включая требование о выполнении соответствующих этических требований</a:t>
            </a:r>
          </a:p>
          <a:p>
            <a:r>
              <a:rPr lang="ru-RU" dirty="0"/>
              <a:t>Обязанности руководства в отношении:</a:t>
            </a:r>
          </a:p>
          <a:p>
            <a:r>
              <a:rPr lang="ru-RU" dirty="0"/>
              <a:t>•	финансовой информации, ее подготовки и представления в соответствии с концепцией подготовки ФО</a:t>
            </a:r>
          </a:p>
          <a:p>
            <a:r>
              <a:rPr lang="ru-RU" dirty="0"/>
              <a:t>•	точности и полноты данных бухгалтерского учета, документов, пояснений и прочей информации, предоставляемой руководством</a:t>
            </a:r>
          </a:p>
          <a:p>
            <a:r>
              <a:rPr lang="ru-RU" dirty="0"/>
              <a:t>•	суждений, необходимых для подготовки и представления финансовой информации, включая те, в отношении которых практикующий специалист может оказывать содействие при выполнении задания</a:t>
            </a:r>
          </a:p>
          <a:p>
            <a:r>
              <a:rPr lang="ru-RU" dirty="0"/>
              <a:t>•	предполагаемые форма и </a:t>
            </a:r>
            <a:r>
              <a:rPr lang="ru-RU" dirty="0">
                <a:solidFill>
                  <a:srgbClr val="FF0000"/>
                </a:solidFill>
              </a:rPr>
              <a:t>содержание отчета </a:t>
            </a:r>
            <a:r>
              <a:rPr lang="ru-RU" dirty="0"/>
              <a:t>практикующего специалиста</a:t>
            </a:r>
          </a:p>
          <a:p>
            <a:endParaRPr lang="ru-RU" dirty="0"/>
          </a:p>
        </p:txBody>
      </p:sp>
    </p:spTree>
    <p:extLst>
      <p:ext uri="{BB962C8B-B14F-4D97-AF65-F5344CB8AC3E}">
        <p14:creationId xmlns:p14="http://schemas.microsoft.com/office/powerpoint/2010/main" val="17310079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4881F4-6FB4-452F-A7D1-84BD4983A411}"/>
              </a:ext>
            </a:extLst>
          </p:cNvPr>
          <p:cNvSpPr>
            <a:spLocks noGrp="1"/>
          </p:cNvSpPr>
          <p:nvPr>
            <p:ph type="title"/>
          </p:nvPr>
        </p:nvSpPr>
        <p:spPr>
          <a:xfrm>
            <a:off x="165370" y="77822"/>
            <a:ext cx="11935839" cy="291830"/>
          </a:xfrm>
        </p:spPr>
        <p:txBody>
          <a:bodyPr>
            <a:normAutofit/>
          </a:bodyPr>
          <a:lstStyle/>
          <a:p>
            <a:r>
              <a:rPr lang="ru-RU" sz="400" dirty="0"/>
              <a:t>.</a:t>
            </a:r>
          </a:p>
        </p:txBody>
      </p:sp>
      <p:sp>
        <p:nvSpPr>
          <p:cNvPr id="3" name="Объект 2">
            <a:extLst>
              <a:ext uri="{FF2B5EF4-FFF2-40B4-BE49-F238E27FC236}">
                <a16:creationId xmlns:a16="http://schemas.microsoft.com/office/drawing/2014/main" id="{DA8B88EC-5DCF-4329-B59D-04538C299C19}"/>
              </a:ext>
            </a:extLst>
          </p:cNvPr>
          <p:cNvSpPr>
            <a:spLocks noGrp="1"/>
          </p:cNvSpPr>
          <p:nvPr>
            <p:ph idx="1"/>
          </p:nvPr>
        </p:nvSpPr>
        <p:spPr>
          <a:xfrm>
            <a:off x="0" y="77823"/>
            <a:ext cx="12026630" cy="6293794"/>
          </a:xfrm>
        </p:spPr>
        <p:txBody>
          <a:bodyPr>
            <a:normAutofit fontScale="85000" lnSpcReduction="10000"/>
          </a:bodyPr>
          <a:lstStyle/>
          <a:p>
            <a:pPr marL="0" indent="0" algn="ctr">
              <a:buNone/>
            </a:pPr>
            <a:r>
              <a:rPr lang="ru-RU" dirty="0"/>
              <a:t>ОТЧЕТ ПРАКТИКУЮЩЕГО СПЕЦИАЛИСТА О ЗАДАНИИ ПО КОМПИЛЯЦИИ</a:t>
            </a:r>
          </a:p>
          <a:p>
            <a:endParaRPr lang="ru-RU" dirty="0"/>
          </a:p>
          <a:p>
            <a:pPr marL="0" indent="0" algn="r">
              <a:buNone/>
            </a:pPr>
            <a:r>
              <a:rPr lang="ru-RU" dirty="0"/>
              <a:t>Руководству организации ABC</a:t>
            </a:r>
          </a:p>
          <a:p>
            <a:endParaRPr lang="ru-RU" dirty="0"/>
          </a:p>
          <a:p>
            <a:pPr marL="0" indent="0">
              <a:buNone/>
            </a:pPr>
            <a:r>
              <a:rPr lang="ru-RU" dirty="0"/>
              <a:t>Мы произвели компиляцию прилагаемой финансовой отчетности организации ABC на основе предоставленной вами информации. Данная финансовая отчетность состоит из отчета о финансовом положении организации ABC по состоянию на 31 декабря 20X1 года и отчетов о совокупном доходе, изменениях собственного капитала и движении денежных средств за год, закончившийся на указанную дату, а также краткого обзора основных положений учетной политики и прочей пояснительной информации.</a:t>
            </a:r>
          </a:p>
          <a:p>
            <a:pPr marL="0" indent="0">
              <a:buNone/>
            </a:pPr>
            <a:r>
              <a:rPr lang="ru-RU" dirty="0"/>
              <a:t>Мы выполнили задание по компиляции финансовой информации в соответствии с Международным стандартом сопутствующих услуг (МССУ) 4410 (пересмотренным) "Задания по компиляции".</a:t>
            </a:r>
          </a:p>
          <a:p>
            <a:pPr marL="0" indent="0">
              <a:buNone/>
            </a:pPr>
            <a:r>
              <a:rPr lang="ru-RU" dirty="0"/>
              <a:t>Мы применили профессиональный опыт в области бухгалтерского учета и финансовой отчетности при оказании вам содействия в подготовке и представлении настоящей финансовой отчетности в соответствии с принципом подготовки финансовой отчетности, описанным в Примечании X к финансовой отчетности. Мы выполнили соответствующие этические требования, включая принципы честности, объективности, профессиональной компетентности и должной тщательности.</a:t>
            </a:r>
          </a:p>
          <a:p>
            <a:pPr marL="0" indent="0">
              <a:buNone/>
            </a:pPr>
            <a:r>
              <a:rPr lang="ru-RU" dirty="0"/>
              <a:t>Настоящая финансовая отчетность, равно как точность и полнота информации, использованной для ее компиляции, относятся к сфере вашей ответственности.</a:t>
            </a:r>
          </a:p>
          <a:p>
            <a:endParaRPr lang="ru-RU" dirty="0"/>
          </a:p>
        </p:txBody>
      </p:sp>
    </p:spTree>
    <p:extLst>
      <p:ext uri="{BB962C8B-B14F-4D97-AF65-F5344CB8AC3E}">
        <p14:creationId xmlns:p14="http://schemas.microsoft.com/office/powerpoint/2010/main" val="1174101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4881F4-6FB4-452F-A7D1-84BD4983A411}"/>
              </a:ext>
            </a:extLst>
          </p:cNvPr>
          <p:cNvSpPr>
            <a:spLocks noGrp="1"/>
          </p:cNvSpPr>
          <p:nvPr>
            <p:ph type="title"/>
          </p:nvPr>
        </p:nvSpPr>
        <p:spPr>
          <a:xfrm>
            <a:off x="165370" y="77822"/>
            <a:ext cx="11935839" cy="291830"/>
          </a:xfrm>
        </p:spPr>
        <p:txBody>
          <a:bodyPr>
            <a:normAutofit/>
          </a:bodyPr>
          <a:lstStyle/>
          <a:p>
            <a:r>
              <a:rPr lang="ru-RU" sz="400" dirty="0"/>
              <a:t>.</a:t>
            </a:r>
          </a:p>
        </p:txBody>
      </p:sp>
      <p:sp>
        <p:nvSpPr>
          <p:cNvPr id="3" name="Объект 2">
            <a:extLst>
              <a:ext uri="{FF2B5EF4-FFF2-40B4-BE49-F238E27FC236}">
                <a16:creationId xmlns:a16="http://schemas.microsoft.com/office/drawing/2014/main" id="{DA8B88EC-5DCF-4329-B59D-04538C299C19}"/>
              </a:ext>
            </a:extLst>
          </p:cNvPr>
          <p:cNvSpPr>
            <a:spLocks noGrp="1"/>
          </p:cNvSpPr>
          <p:nvPr>
            <p:ph idx="1"/>
          </p:nvPr>
        </p:nvSpPr>
        <p:spPr>
          <a:xfrm>
            <a:off x="0" y="77823"/>
            <a:ext cx="12026630" cy="6293794"/>
          </a:xfrm>
        </p:spPr>
        <p:txBody>
          <a:bodyPr>
            <a:normAutofit fontScale="92500" lnSpcReduction="20000"/>
          </a:bodyPr>
          <a:lstStyle/>
          <a:p>
            <a:pPr marL="0" indent="0">
              <a:buNone/>
            </a:pPr>
            <a:r>
              <a:rPr lang="ru-RU" dirty="0"/>
              <a:t>Поскольку задание по компиляции не является заданием, обеспечивающим уверенность, мы не обязаны подтверждать точность или полноту информации, предоставляемой вами нам для целей компиляции настоящей финансовой отчетности. Следовательно, мы не выражаем мнения или вывода по результатам аудита или обзорной проверки в отношении того, подготовлена ли данная финансовая отчетность в соответствии с принципом подготовки финансовой отчетности, описанным в Примечании X.</a:t>
            </a:r>
          </a:p>
          <a:p>
            <a:pPr marL="0" indent="0">
              <a:buNone/>
            </a:pPr>
            <a:endParaRPr lang="ru-RU" dirty="0"/>
          </a:p>
          <a:p>
            <a:pPr marL="0" indent="0">
              <a:buNone/>
            </a:pPr>
            <a:r>
              <a:rPr lang="ru-RU" dirty="0"/>
              <a:t>Как указано в Примечании X, финансовая отчетность подготовлена и представлена в соответствии с Международными стандартами финансовой отчетности для малых и средних организаций (МСФО для МСО), за исключением собственности, которая подверглась переоценке в финансовой отчетности, а не учитывалась по своей исторической стоимости. Финансовая отчетность подготовлена для цели, описание которой приведено в Примечании Y к финансовой отчетности. Следовательно, настоящая финансовая отчетность может не подходить для использования в каких-либо иных целях.</a:t>
            </a:r>
          </a:p>
          <a:p>
            <a:endParaRPr lang="ru-RU" dirty="0"/>
          </a:p>
          <a:p>
            <a:r>
              <a:rPr lang="ru-RU" dirty="0"/>
              <a:t>[Подпись практикующего специалиста]</a:t>
            </a:r>
          </a:p>
          <a:p>
            <a:endParaRPr lang="ru-RU" dirty="0"/>
          </a:p>
          <a:p>
            <a:r>
              <a:rPr lang="ru-RU" dirty="0"/>
              <a:t>[Дата отчета практикующего специалиста]</a:t>
            </a:r>
          </a:p>
          <a:p>
            <a:endParaRPr lang="ru-RU" dirty="0"/>
          </a:p>
          <a:p>
            <a:r>
              <a:rPr lang="ru-RU" dirty="0"/>
              <a:t>[Адрес практикующего специалиста]</a:t>
            </a:r>
          </a:p>
          <a:p>
            <a:endParaRPr lang="ru-RU" dirty="0"/>
          </a:p>
          <a:p>
            <a:endParaRPr lang="ru-RU" dirty="0"/>
          </a:p>
        </p:txBody>
      </p:sp>
    </p:spTree>
    <p:extLst>
      <p:ext uri="{BB962C8B-B14F-4D97-AF65-F5344CB8AC3E}">
        <p14:creationId xmlns:p14="http://schemas.microsoft.com/office/powerpoint/2010/main" val="102012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4881F4-6FB4-452F-A7D1-84BD4983A411}"/>
              </a:ext>
            </a:extLst>
          </p:cNvPr>
          <p:cNvSpPr>
            <a:spLocks noGrp="1"/>
          </p:cNvSpPr>
          <p:nvPr>
            <p:ph type="title"/>
          </p:nvPr>
        </p:nvSpPr>
        <p:spPr>
          <a:xfrm>
            <a:off x="165370" y="77822"/>
            <a:ext cx="11935839" cy="291830"/>
          </a:xfrm>
        </p:spPr>
        <p:txBody>
          <a:bodyPr>
            <a:normAutofit/>
          </a:bodyPr>
          <a:lstStyle/>
          <a:p>
            <a:r>
              <a:rPr lang="ru-RU" sz="400" dirty="0"/>
              <a:t>.</a:t>
            </a:r>
          </a:p>
        </p:txBody>
      </p:sp>
      <p:sp>
        <p:nvSpPr>
          <p:cNvPr id="3" name="Объект 2">
            <a:extLst>
              <a:ext uri="{FF2B5EF4-FFF2-40B4-BE49-F238E27FC236}">
                <a16:creationId xmlns:a16="http://schemas.microsoft.com/office/drawing/2014/main" id="{DA8B88EC-5DCF-4329-B59D-04538C299C19}"/>
              </a:ext>
            </a:extLst>
          </p:cNvPr>
          <p:cNvSpPr>
            <a:spLocks noGrp="1"/>
          </p:cNvSpPr>
          <p:nvPr>
            <p:ph idx="1"/>
          </p:nvPr>
        </p:nvSpPr>
        <p:spPr>
          <a:xfrm>
            <a:off x="72526" y="223737"/>
            <a:ext cx="12010417" cy="6293794"/>
          </a:xfrm>
        </p:spPr>
        <p:txBody>
          <a:bodyPr/>
          <a:lstStyle/>
          <a:p>
            <a:pPr marL="0" indent="0">
              <a:buNone/>
            </a:pPr>
            <a:r>
              <a:rPr lang="ru-RU" b="1" dirty="0">
                <a:solidFill>
                  <a:schemeClr val="accent3">
                    <a:lumMod val="75000"/>
                  </a:schemeClr>
                </a:solidFill>
              </a:rPr>
              <a:t>Нормативная База:</a:t>
            </a:r>
          </a:p>
          <a:p>
            <a:pPr marL="0" indent="0">
              <a:buNone/>
            </a:pPr>
            <a:endParaRPr lang="ru-RU" dirty="0">
              <a:solidFill>
                <a:schemeClr val="accent3">
                  <a:lumMod val="75000"/>
                </a:schemeClr>
              </a:solidFill>
            </a:endParaRPr>
          </a:p>
          <a:p>
            <a:pPr marL="0" indent="0">
              <a:buNone/>
            </a:pPr>
            <a:r>
              <a:rPr lang="ru-RU" dirty="0"/>
              <a:t>1. ПРИКАЗ Минфина РФ от 9 марта 2017 г. № 33н «Об определении видов аудиторских услуг, в том числе перечня сопутствующих аудиту услуг»</a:t>
            </a:r>
          </a:p>
          <a:p>
            <a:pPr marL="0" indent="0">
              <a:buNone/>
            </a:pPr>
            <a:r>
              <a:rPr lang="ru-RU" dirty="0"/>
              <a:t>2. МСЗОУ 3000, 3400, 3402, 3410, 3420</a:t>
            </a:r>
          </a:p>
          <a:p>
            <a:pPr marL="0" indent="0">
              <a:buNone/>
            </a:pPr>
            <a:r>
              <a:rPr lang="ru-RU" dirty="0"/>
              <a:t>3. МССУ 4400, 4410</a:t>
            </a:r>
          </a:p>
          <a:p>
            <a:pPr marL="0" indent="0">
              <a:buNone/>
            </a:pPr>
            <a:endParaRPr lang="ru-RU" dirty="0"/>
          </a:p>
        </p:txBody>
      </p:sp>
    </p:spTree>
    <p:extLst>
      <p:ext uri="{BB962C8B-B14F-4D97-AF65-F5344CB8AC3E}">
        <p14:creationId xmlns:p14="http://schemas.microsoft.com/office/powerpoint/2010/main" val="1327769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4881F4-6FB4-452F-A7D1-84BD4983A411}"/>
              </a:ext>
            </a:extLst>
          </p:cNvPr>
          <p:cNvSpPr>
            <a:spLocks noGrp="1"/>
          </p:cNvSpPr>
          <p:nvPr>
            <p:ph type="title"/>
          </p:nvPr>
        </p:nvSpPr>
        <p:spPr>
          <a:xfrm>
            <a:off x="165370" y="77822"/>
            <a:ext cx="11935839" cy="291830"/>
          </a:xfrm>
        </p:spPr>
        <p:txBody>
          <a:bodyPr>
            <a:normAutofit/>
          </a:bodyPr>
          <a:lstStyle/>
          <a:p>
            <a:r>
              <a:rPr lang="ru-RU" sz="400" dirty="0"/>
              <a:t>.</a:t>
            </a:r>
          </a:p>
        </p:txBody>
      </p:sp>
      <p:graphicFrame>
        <p:nvGraphicFramePr>
          <p:cNvPr id="4" name="Таблица 4">
            <a:extLst>
              <a:ext uri="{FF2B5EF4-FFF2-40B4-BE49-F238E27FC236}">
                <a16:creationId xmlns:a16="http://schemas.microsoft.com/office/drawing/2014/main" id="{C2B0DDED-F505-4D17-8FAA-1239179977F3}"/>
              </a:ext>
            </a:extLst>
          </p:cNvPr>
          <p:cNvGraphicFramePr>
            <a:graphicFrameLocks noGrp="1"/>
          </p:cNvGraphicFramePr>
          <p:nvPr>
            <p:ph idx="1"/>
            <p:extLst>
              <p:ext uri="{D42A27DB-BD31-4B8C-83A1-F6EECF244321}">
                <p14:modId xmlns:p14="http://schemas.microsoft.com/office/powerpoint/2010/main" val="4068590579"/>
              </p:ext>
            </p:extLst>
          </p:nvPr>
        </p:nvGraphicFramePr>
        <p:xfrm>
          <a:off x="-58724" y="77822"/>
          <a:ext cx="12250724" cy="4841145"/>
        </p:xfrm>
        <a:graphic>
          <a:graphicData uri="http://schemas.openxmlformats.org/drawingml/2006/table">
            <a:tbl>
              <a:tblPr firstRow="1" bandRow="1">
                <a:tableStyleId>{5C22544A-7EE6-4342-B048-85BDC9FD1C3A}</a:tableStyleId>
              </a:tblPr>
              <a:tblGrid>
                <a:gridCol w="5157849">
                  <a:extLst>
                    <a:ext uri="{9D8B030D-6E8A-4147-A177-3AD203B41FA5}">
                      <a16:colId xmlns:a16="http://schemas.microsoft.com/office/drawing/2014/main" val="712236385"/>
                    </a:ext>
                  </a:extLst>
                </a:gridCol>
                <a:gridCol w="3587088">
                  <a:extLst>
                    <a:ext uri="{9D8B030D-6E8A-4147-A177-3AD203B41FA5}">
                      <a16:colId xmlns:a16="http://schemas.microsoft.com/office/drawing/2014/main" val="4035818194"/>
                    </a:ext>
                  </a:extLst>
                </a:gridCol>
                <a:gridCol w="3505787">
                  <a:extLst>
                    <a:ext uri="{9D8B030D-6E8A-4147-A177-3AD203B41FA5}">
                      <a16:colId xmlns:a16="http://schemas.microsoft.com/office/drawing/2014/main" val="3438823168"/>
                    </a:ext>
                  </a:extLst>
                </a:gridCol>
              </a:tblGrid>
              <a:tr h="62685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dirty="0"/>
                        <a:t>МСЗОУ 3000-3699</a:t>
                      </a:r>
                    </a:p>
                    <a:p>
                      <a:pPr algn="ctr"/>
                      <a:endParaRPr lang="ru-RU"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dirty="0"/>
                        <a:t>МССУ 4000-4699</a:t>
                      </a:r>
                    </a:p>
                    <a:p>
                      <a:endParaRPr lang="ru-RU" dirty="0"/>
                    </a:p>
                  </a:txBody>
                  <a:tcPr/>
                </a:tc>
                <a:tc hMerge="1">
                  <a:txBody>
                    <a:bodyPr/>
                    <a:lstStyle/>
                    <a:p>
                      <a:endParaRPr lang="ru-RU" dirty="0"/>
                    </a:p>
                  </a:txBody>
                  <a:tcPr/>
                </a:tc>
                <a:extLst>
                  <a:ext uri="{0D108BD9-81ED-4DB2-BD59-A6C34878D82A}">
                    <a16:rowId xmlns:a16="http://schemas.microsoft.com/office/drawing/2014/main" val="2581339710"/>
                  </a:ext>
                </a:extLst>
              </a:tr>
              <a:tr h="626853">
                <a:tc>
                  <a:txBody>
                    <a:bodyPr/>
                    <a:lstStyle/>
                    <a:p>
                      <a:pPr algn="ctr"/>
                      <a:r>
                        <a:rPr lang="ru-RU" sz="1600" dirty="0"/>
                        <a:t>Задания, обеспечивающие уверенность</a:t>
                      </a:r>
                    </a:p>
                  </a:txBody>
                  <a:tcPr/>
                </a:tc>
                <a:tc>
                  <a:txBody>
                    <a:bodyPr/>
                    <a:lstStyle/>
                    <a:p>
                      <a:pPr algn="ctr"/>
                      <a:r>
                        <a:rPr lang="ru-RU" sz="1600" dirty="0"/>
                        <a:t>Согласованные процедуры</a:t>
                      </a:r>
                    </a:p>
                  </a:txBody>
                  <a:tcPr/>
                </a:tc>
                <a:tc>
                  <a:txBody>
                    <a:bodyPr/>
                    <a:lstStyle/>
                    <a:p>
                      <a:pPr algn="ctr"/>
                      <a:r>
                        <a:rPr lang="ru-RU" sz="1600" dirty="0"/>
                        <a:t>Компиляция</a:t>
                      </a:r>
                    </a:p>
                  </a:txBody>
                  <a:tcPr/>
                </a:tc>
                <a:extLst>
                  <a:ext uri="{0D108BD9-81ED-4DB2-BD59-A6C34878D82A}">
                    <a16:rowId xmlns:a16="http://schemas.microsoft.com/office/drawing/2014/main" val="1895700804"/>
                  </a:ext>
                </a:extLst>
              </a:tr>
              <a:tr h="626853">
                <a:tc>
                  <a:txBody>
                    <a:bodyPr/>
                    <a:lstStyle/>
                    <a:p>
                      <a:pPr algn="ctr"/>
                      <a:r>
                        <a:rPr lang="ru-RU" sz="1600" dirty="0">
                          <a:solidFill>
                            <a:srgbClr val="0070C0"/>
                          </a:solidFill>
                        </a:rPr>
                        <a:t>Предоставляется уверенность (ограниченная/разумная)</a:t>
                      </a:r>
                    </a:p>
                  </a:txBody>
                  <a:tcPr/>
                </a:tc>
                <a:tc>
                  <a:txBody>
                    <a:bodyPr/>
                    <a:lstStyle/>
                    <a:p>
                      <a:pPr algn="ctr"/>
                      <a:r>
                        <a:rPr lang="ru-RU" sz="1600" dirty="0">
                          <a:solidFill>
                            <a:srgbClr val="00B050"/>
                          </a:solidFill>
                        </a:rPr>
                        <a:t>Уверенность не предоставляется</a:t>
                      </a:r>
                    </a:p>
                  </a:txBody>
                  <a:tcPr/>
                </a:tc>
                <a:tc>
                  <a:txBody>
                    <a:bodyPr/>
                    <a:lstStyle/>
                    <a:p>
                      <a:pPr algn="ctr"/>
                      <a:r>
                        <a:rPr lang="ru-RU" sz="1600" dirty="0">
                          <a:solidFill>
                            <a:srgbClr val="00B050"/>
                          </a:solidFill>
                        </a:rPr>
                        <a:t>Уверенность не предоставляется</a:t>
                      </a:r>
                    </a:p>
                  </a:txBody>
                  <a:tcPr/>
                </a:tc>
                <a:extLst>
                  <a:ext uri="{0D108BD9-81ED-4DB2-BD59-A6C34878D82A}">
                    <a16:rowId xmlns:a16="http://schemas.microsoft.com/office/drawing/2014/main" val="2778888580"/>
                  </a:ext>
                </a:extLst>
              </a:tr>
              <a:tr h="626853">
                <a:tc>
                  <a:txBody>
                    <a:bodyPr/>
                    <a:lstStyle/>
                    <a:p>
                      <a:pPr algn="ctr"/>
                      <a:r>
                        <a:rPr lang="ru-RU" sz="1600" dirty="0"/>
                        <a:t>Независимость требуется</a:t>
                      </a:r>
                    </a:p>
                  </a:txBody>
                  <a:tcPr/>
                </a:tc>
                <a:tc>
                  <a:txBody>
                    <a:bodyPr/>
                    <a:lstStyle/>
                    <a:p>
                      <a:pPr algn="ctr"/>
                      <a:r>
                        <a:rPr lang="ru-RU" sz="1600" dirty="0"/>
                        <a:t>Независимость НЕ требуется</a:t>
                      </a:r>
                    </a:p>
                  </a:txBody>
                  <a:tcPr/>
                </a:tc>
                <a:tc>
                  <a:txBody>
                    <a:bodyPr/>
                    <a:lstStyle/>
                    <a:p>
                      <a:pPr algn="ctr"/>
                      <a:r>
                        <a:rPr lang="ru-RU" sz="1600" dirty="0"/>
                        <a:t>Независимость НЕ требуется</a:t>
                      </a:r>
                    </a:p>
                  </a:txBody>
                  <a:tcPr/>
                </a:tc>
                <a:extLst>
                  <a:ext uri="{0D108BD9-81ED-4DB2-BD59-A6C34878D82A}">
                    <a16:rowId xmlns:a16="http://schemas.microsoft.com/office/drawing/2014/main" val="2415836992"/>
                  </a:ext>
                </a:extLst>
              </a:tr>
              <a:tr h="62685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dirty="0"/>
                        <a:t>Практикующий специалист</a:t>
                      </a:r>
                    </a:p>
                    <a:p>
                      <a:pPr algn="ctr"/>
                      <a:endParaRPr lang="ru-RU"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dirty="0"/>
                        <a:t>Практикующий специалист</a:t>
                      </a:r>
                    </a:p>
                    <a:p>
                      <a:pPr algn="ctr"/>
                      <a:endParaRPr lang="ru-RU" sz="1600" dirty="0"/>
                    </a:p>
                  </a:txBody>
                  <a:tcPr/>
                </a:tc>
                <a:tc>
                  <a:txBody>
                    <a:bodyPr/>
                    <a:lstStyle/>
                    <a:p>
                      <a:pPr algn="ctr"/>
                      <a:r>
                        <a:rPr lang="ru-RU" sz="1600" dirty="0"/>
                        <a:t>Практикующий специалист</a:t>
                      </a:r>
                    </a:p>
                    <a:p>
                      <a:pPr algn="ctr"/>
                      <a:endParaRPr lang="ru-RU" sz="1600" dirty="0"/>
                    </a:p>
                  </a:txBody>
                  <a:tcPr/>
                </a:tc>
                <a:extLst>
                  <a:ext uri="{0D108BD9-81ED-4DB2-BD59-A6C34878D82A}">
                    <a16:rowId xmlns:a16="http://schemas.microsoft.com/office/drawing/2014/main" val="847175550"/>
                  </a:ext>
                </a:extLst>
              </a:tr>
              <a:tr h="62685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0" i="0" u="none" strike="noStrike" kern="1200" baseline="0" dirty="0">
                          <a:solidFill>
                            <a:schemeClr val="dk1"/>
                          </a:solidFill>
                          <a:latin typeface="+mn-lt"/>
                          <a:ea typeface="+mn-ea"/>
                          <a:cs typeface="+mn-cs"/>
                        </a:rPr>
                        <a:t>Подтверждение каких-либо данных как финансовых, так и нефинансовых, их соответствия заданным критериям 	</a:t>
                      </a:r>
                    </a:p>
                    <a:p>
                      <a:pPr algn="ctr"/>
                      <a:endParaRPr lang="ru-RU"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0" i="0" u="none" strike="noStrike" kern="1200" baseline="0" dirty="0">
                          <a:solidFill>
                            <a:schemeClr val="dk1"/>
                          </a:solidFill>
                          <a:latin typeface="+mn-lt"/>
                          <a:ea typeface="+mn-ea"/>
                          <a:cs typeface="+mn-cs"/>
                        </a:rPr>
                        <a:t>Выполнение оговоренных процедур и описание  результата их выполнения	</a:t>
                      </a:r>
                    </a:p>
                    <a:p>
                      <a:pPr algn="ctr"/>
                      <a:endParaRPr lang="ru-RU"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0" i="0" u="none" strike="noStrike" kern="1200" baseline="0" dirty="0">
                          <a:solidFill>
                            <a:schemeClr val="dk1"/>
                          </a:solidFill>
                          <a:latin typeface="+mn-lt"/>
                          <a:ea typeface="+mn-ea"/>
                          <a:cs typeface="+mn-cs"/>
                        </a:rPr>
                        <a:t>Группировка данных согласно правилам составления отчетности	</a:t>
                      </a:r>
                    </a:p>
                    <a:p>
                      <a:pPr algn="ctr"/>
                      <a:endParaRPr lang="ru-RU" sz="1600" dirty="0"/>
                    </a:p>
                  </a:txBody>
                  <a:tcPr/>
                </a:tc>
                <a:extLst>
                  <a:ext uri="{0D108BD9-81ED-4DB2-BD59-A6C34878D82A}">
                    <a16:rowId xmlns:a16="http://schemas.microsoft.com/office/drawing/2014/main" val="3442957161"/>
                  </a:ext>
                </a:extLst>
              </a:tr>
              <a:tr h="626853">
                <a:tc>
                  <a:txBody>
                    <a:bodyPr/>
                    <a:lstStyle/>
                    <a:p>
                      <a:pPr algn="ctr"/>
                      <a:r>
                        <a:rPr lang="ru-RU" sz="1800" b="0" i="0" u="none" strike="noStrike" kern="1200" baseline="0" dirty="0">
                          <a:solidFill>
                            <a:schemeClr val="dk1"/>
                          </a:solidFill>
                          <a:latin typeface="+mn-lt"/>
                          <a:ea typeface="+mn-ea"/>
                          <a:cs typeface="+mn-cs"/>
                        </a:rPr>
                        <a:t>Заключение о    соответствии/отчет  	</a:t>
                      </a:r>
                    </a:p>
                  </a:txBody>
                  <a:tcPr/>
                </a:tc>
                <a:tc>
                  <a:txBody>
                    <a:bodyPr/>
                    <a:lstStyle/>
                    <a:p>
                      <a:pPr algn="ctr"/>
                      <a:r>
                        <a:rPr lang="ru-RU" sz="1600" dirty="0"/>
                        <a:t>Отчет об обнаруженных фактах</a:t>
                      </a:r>
                    </a:p>
                  </a:txBody>
                  <a:tcPr/>
                </a:tc>
                <a:tc>
                  <a:txBody>
                    <a:bodyPr/>
                    <a:lstStyle/>
                    <a:p>
                      <a:pPr algn="ctr"/>
                      <a:r>
                        <a:rPr lang="ru-RU" sz="1600" dirty="0"/>
                        <a:t>Отчет по компиляции</a:t>
                      </a:r>
                    </a:p>
                  </a:txBody>
                  <a:tcPr/>
                </a:tc>
                <a:extLst>
                  <a:ext uri="{0D108BD9-81ED-4DB2-BD59-A6C34878D82A}">
                    <a16:rowId xmlns:a16="http://schemas.microsoft.com/office/drawing/2014/main" val="2569586957"/>
                  </a:ext>
                </a:extLst>
              </a:tr>
            </a:tbl>
          </a:graphicData>
        </a:graphic>
      </p:graphicFrame>
    </p:spTree>
    <p:extLst>
      <p:ext uri="{BB962C8B-B14F-4D97-AF65-F5344CB8AC3E}">
        <p14:creationId xmlns:p14="http://schemas.microsoft.com/office/powerpoint/2010/main" val="3576439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4881F4-6FB4-452F-A7D1-84BD4983A411}"/>
              </a:ext>
            </a:extLst>
          </p:cNvPr>
          <p:cNvSpPr>
            <a:spLocks noGrp="1"/>
          </p:cNvSpPr>
          <p:nvPr>
            <p:ph type="title"/>
          </p:nvPr>
        </p:nvSpPr>
        <p:spPr>
          <a:xfrm>
            <a:off x="165370" y="77822"/>
            <a:ext cx="11935839" cy="291830"/>
          </a:xfrm>
        </p:spPr>
        <p:txBody>
          <a:bodyPr>
            <a:normAutofit/>
          </a:bodyPr>
          <a:lstStyle/>
          <a:p>
            <a:r>
              <a:rPr lang="ru-RU" sz="400" dirty="0"/>
              <a:t>.</a:t>
            </a:r>
          </a:p>
        </p:txBody>
      </p:sp>
      <p:sp>
        <p:nvSpPr>
          <p:cNvPr id="3" name="Объект 2">
            <a:extLst>
              <a:ext uri="{FF2B5EF4-FFF2-40B4-BE49-F238E27FC236}">
                <a16:creationId xmlns:a16="http://schemas.microsoft.com/office/drawing/2014/main" id="{DA8B88EC-5DCF-4329-B59D-04538C299C19}"/>
              </a:ext>
            </a:extLst>
          </p:cNvPr>
          <p:cNvSpPr>
            <a:spLocks noGrp="1"/>
          </p:cNvSpPr>
          <p:nvPr>
            <p:ph idx="1"/>
          </p:nvPr>
        </p:nvSpPr>
        <p:spPr>
          <a:xfrm>
            <a:off x="90791" y="77823"/>
            <a:ext cx="12010417" cy="6293794"/>
          </a:xfrm>
        </p:spPr>
        <p:txBody>
          <a:bodyPr/>
          <a:lstStyle/>
          <a:p>
            <a:r>
              <a:rPr lang="ru-RU" altLang="ru-RU" b="1" dirty="0">
                <a:solidFill>
                  <a:srgbClr val="FF0000"/>
                </a:solidFill>
              </a:rPr>
              <a:t>МСЗОУ 3000 </a:t>
            </a:r>
            <a:r>
              <a:rPr lang="ru-RU" altLang="ru-RU" b="1" dirty="0"/>
              <a:t>«Задания, обеспечивающие уверенность, отличные от аудита и обзорной проверки финансовой информации прошедших периодов»</a:t>
            </a:r>
          </a:p>
        </p:txBody>
      </p:sp>
      <p:sp>
        <p:nvSpPr>
          <p:cNvPr id="4" name="Овал 3">
            <a:extLst>
              <a:ext uri="{FF2B5EF4-FFF2-40B4-BE49-F238E27FC236}">
                <a16:creationId xmlns:a16="http://schemas.microsoft.com/office/drawing/2014/main" id="{C102A94A-75B5-4D2F-819C-39251D7BE78C}"/>
              </a:ext>
            </a:extLst>
          </p:cNvPr>
          <p:cNvSpPr/>
          <p:nvPr/>
        </p:nvSpPr>
        <p:spPr>
          <a:xfrm>
            <a:off x="3169919" y="1153013"/>
            <a:ext cx="5852160" cy="1290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Задания, обеспечивающие уверенность</a:t>
            </a:r>
          </a:p>
        </p:txBody>
      </p:sp>
      <p:sp>
        <p:nvSpPr>
          <p:cNvPr id="5" name="Прямоугольник: скругленные углы 4">
            <a:extLst>
              <a:ext uri="{FF2B5EF4-FFF2-40B4-BE49-F238E27FC236}">
                <a16:creationId xmlns:a16="http://schemas.microsoft.com/office/drawing/2014/main" id="{1426ABCF-9844-47FC-AFBF-451483982427}"/>
              </a:ext>
            </a:extLst>
          </p:cNvPr>
          <p:cNvSpPr/>
          <p:nvPr/>
        </p:nvSpPr>
        <p:spPr>
          <a:xfrm>
            <a:off x="513925" y="3595572"/>
            <a:ext cx="5282005" cy="16244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задания </a:t>
            </a:r>
            <a:r>
              <a:rPr lang="ru-RU" b="1" dirty="0">
                <a:solidFill>
                  <a:schemeClr val="tx1">
                    <a:lumMod val="95000"/>
                    <a:lumOff val="5000"/>
                  </a:schemeClr>
                </a:solidFill>
              </a:rPr>
              <a:t>по подтверждению </a:t>
            </a:r>
            <a:r>
              <a:rPr lang="ru-RU" dirty="0"/>
              <a:t>в которых иная, чем практикующий специалист, сторона, проводит количественную или качественную оценку оцениваемого предмета задания в соответствии с критериями</a:t>
            </a:r>
          </a:p>
        </p:txBody>
      </p:sp>
      <p:sp>
        <p:nvSpPr>
          <p:cNvPr id="6" name="Прямоугольник: скругленные углы 5">
            <a:extLst>
              <a:ext uri="{FF2B5EF4-FFF2-40B4-BE49-F238E27FC236}">
                <a16:creationId xmlns:a16="http://schemas.microsoft.com/office/drawing/2014/main" id="{BBB2CC5B-3DF8-4FFD-A764-E9F40DD6422C}"/>
              </a:ext>
            </a:extLst>
          </p:cNvPr>
          <p:cNvSpPr/>
          <p:nvPr/>
        </p:nvSpPr>
        <p:spPr>
          <a:xfrm>
            <a:off x="6665011" y="3595572"/>
            <a:ext cx="5282005" cy="16244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задания по </a:t>
            </a:r>
            <a:r>
              <a:rPr lang="ru-RU" b="1" dirty="0">
                <a:solidFill>
                  <a:schemeClr val="tx1">
                    <a:lumMod val="95000"/>
                    <a:lumOff val="5000"/>
                  </a:schemeClr>
                </a:solidFill>
              </a:rPr>
              <a:t>непосредственной оценке</a:t>
            </a:r>
            <a:r>
              <a:rPr lang="ru-RU" dirty="0"/>
              <a:t>, в которых практикующий специалист проводит количественную или качественную оценку оцениваемого предмета задания в соответствии с критериями</a:t>
            </a:r>
          </a:p>
        </p:txBody>
      </p:sp>
      <p:cxnSp>
        <p:nvCxnSpPr>
          <p:cNvPr id="8" name="Прямая со стрелкой 7">
            <a:extLst>
              <a:ext uri="{FF2B5EF4-FFF2-40B4-BE49-F238E27FC236}">
                <a16:creationId xmlns:a16="http://schemas.microsoft.com/office/drawing/2014/main" id="{AB71E1A2-6908-460E-B36E-3B1E482AD0F0}"/>
              </a:ext>
            </a:extLst>
          </p:cNvPr>
          <p:cNvCxnSpPr>
            <a:stCxn id="4" idx="4"/>
            <a:endCxn id="5" idx="0"/>
          </p:cNvCxnSpPr>
          <p:nvPr/>
        </p:nvCxnSpPr>
        <p:spPr>
          <a:xfrm flipH="1">
            <a:off x="3154928" y="2443931"/>
            <a:ext cx="2941071" cy="11516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a:extLst>
              <a:ext uri="{FF2B5EF4-FFF2-40B4-BE49-F238E27FC236}">
                <a16:creationId xmlns:a16="http://schemas.microsoft.com/office/drawing/2014/main" id="{5D10B063-FDF4-4A55-913B-C9B3E0BAEEA6}"/>
              </a:ext>
            </a:extLst>
          </p:cNvPr>
          <p:cNvCxnSpPr>
            <a:stCxn id="4" idx="4"/>
            <a:endCxn id="6" idx="0"/>
          </p:cNvCxnSpPr>
          <p:nvPr/>
        </p:nvCxnSpPr>
        <p:spPr>
          <a:xfrm>
            <a:off x="6095999" y="2443931"/>
            <a:ext cx="3210015" cy="11516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8172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4881F4-6FB4-452F-A7D1-84BD4983A411}"/>
              </a:ext>
            </a:extLst>
          </p:cNvPr>
          <p:cNvSpPr>
            <a:spLocks noGrp="1"/>
          </p:cNvSpPr>
          <p:nvPr>
            <p:ph type="title"/>
          </p:nvPr>
        </p:nvSpPr>
        <p:spPr>
          <a:xfrm>
            <a:off x="165370" y="77822"/>
            <a:ext cx="11935839" cy="291830"/>
          </a:xfrm>
        </p:spPr>
        <p:txBody>
          <a:bodyPr>
            <a:normAutofit/>
          </a:bodyPr>
          <a:lstStyle/>
          <a:p>
            <a:r>
              <a:rPr lang="ru-RU" sz="400" dirty="0"/>
              <a:t>.</a:t>
            </a:r>
          </a:p>
        </p:txBody>
      </p:sp>
      <p:sp>
        <p:nvSpPr>
          <p:cNvPr id="3" name="Объект 2">
            <a:extLst>
              <a:ext uri="{FF2B5EF4-FFF2-40B4-BE49-F238E27FC236}">
                <a16:creationId xmlns:a16="http://schemas.microsoft.com/office/drawing/2014/main" id="{DA8B88EC-5DCF-4329-B59D-04538C299C19}"/>
              </a:ext>
            </a:extLst>
          </p:cNvPr>
          <p:cNvSpPr>
            <a:spLocks noGrp="1"/>
          </p:cNvSpPr>
          <p:nvPr>
            <p:ph idx="1"/>
          </p:nvPr>
        </p:nvSpPr>
        <p:spPr>
          <a:xfrm>
            <a:off x="90791" y="77823"/>
            <a:ext cx="12010417" cy="6293794"/>
          </a:xfrm>
        </p:spPr>
        <p:txBody>
          <a:bodyPr/>
          <a:lstStyle/>
          <a:p>
            <a:r>
              <a:rPr lang="ru-RU" b="1" dirty="0">
                <a:solidFill>
                  <a:srgbClr val="FF0000"/>
                </a:solidFill>
              </a:rPr>
              <a:t>Задание по подтверждению </a:t>
            </a:r>
            <a:r>
              <a:rPr lang="ru-RU" dirty="0"/>
              <a:t>- в заданиях по подтверждению сторона, иная чем, практикующий специалист, </a:t>
            </a:r>
            <a:r>
              <a:rPr lang="ru-RU" b="1" dirty="0">
                <a:solidFill>
                  <a:srgbClr val="7030A0"/>
                </a:solidFill>
              </a:rPr>
              <a:t>измеряет или оценивает оцениваемый предмет задания с использованием критериев</a:t>
            </a:r>
            <a:r>
              <a:rPr lang="ru-RU" dirty="0"/>
              <a:t>. </a:t>
            </a:r>
          </a:p>
          <a:p>
            <a:r>
              <a:rPr lang="ru-RU" dirty="0"/>
              <a:t>Сторона, иная, чем практикующий специалист, также зачастую представляет полученную информацию о предмете задания в отчете или заявлении. </a:t>
            </a:r>
          </a:p>
          <a:p>
            <a:endParaRPr lang="ru-RU" dirty="0"/>
          </a:p>
          <a:p>
            <a:r>
              <a:rPr lang="ru-RU" dirty="0"/>
              <a:t>В заданиях по подтверждению вывод практикующего специалиста касается того, свободна ли информация о предмете задания от существенных искажений. </a:t>
            </a:r>
          </a:p>
          <a:p>
            <a:endParaRPr lang="ru-RU" dirty="0"/>
          </a:p>
          <a:p>
            <a:r>
              <a:rPr lang="ru-RU" dirty="0"/>
              <a:t>Вывод практикующего специалиста может быть сформирован в терминах:</a:t>
            </a:r>
          </a:p>
          <a:p>
            <a:pPr marL="0" indent="0">
              <a:buNone/>
            </a:pPr>
            <a:r>
              <a:rPr lang="ru-RU" dirty="0"/>
              <a:t>i. оцениваемого предмета задания и применимых критериев;</a:t>
            </a:r>
          </a:p>
          <a:p>
            <a:pPr marL="0" indent="0">
              <a:buNone/>
            </a:pPr>
            <a:r>
              <a:rPr lang="ru-RU" dirty="0" err="1"/>
              <a:t>ii</a:t>
            </a:r>
            <a:r>
              <a:rPr lang="ru-RU" dirty="0"/>
              <a:t>. информации о предмете задания и применимых критериев;</a:t>
            </a:r>
          </a:p>
          <a:p>
            <a:pPr marL="0" indent="0">
              <a:buNone/>
            </a:pPr>
            <a:r>
              <a:rPr lang="ru-RU" dirty="0" err="1"/>
              <a:t>iii</a:t>
            </a:r>
            <a:r>
              <a:rPr lang="ru-RU" dirty="0"/>
              <a:t>. заявлений, сделанных соответствующей стороной.</a:t>
            </a:r>
          </a:p>
          <a:p>
            <a:pPr marL="0" indent="0">
              <a:buNone/>
            </a:pPr>
            <a:endParaRPr lang="ru-RU" dirty="0"/>
          </a:p>
          <a:p>
            <a:endParaRPr lang="ru-RU" dirty="0"/>
          </a:p>
        </p:txBody>
      </p:sp>
    </p:spTree>
    <p:extLst>
      <p:ext uri="{BB962C8B-B14F-4D97-AF65-F5344CB8AC3E}">
        <p14:creationId xmlns:p14="http://schemas.microsoft.com/office/powerpoint/2010/main" val="1584367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4881F4-6FB4-452F-A7D1-84BD4983A411}"/>
              </a:ext>
            </a:extLst>
          </p:cNvPr>
          <p:cNvSpPr>
            <a:spLocks noGrp="1"/>
          </p:cNvSpPr>
          <p:nvPr>
            <p:ph type="title"/>
          </p:nvPr>
        </p:nvSpPr>
        <p:spPr>
          <a:xfrm>
            <a:off x="165370" y="77822"/>
            <a:ext cx="11935839" cy="291830"/>
          </a:xfrm>
        </p:spPr>
        <p:txBody>
          <a:bodyPr>
            <a:normAutofit/>
          </a:bodyPr>
          <a:lstStyle/>
          <a:p>
            <a:r>
              <a:rPr lang="ru-RU" sz="400" dirty="0"/>
              <a:t>.</a:t>
            </a:r>
          </a:p>
        </p:txBody>
      </p:sp>
      <p:sp>
        <p:nvSpPr>
          <p:cNvPr id="3" name="Объект 2">
            <a:extLst>
              <a:ext uri="{FF2B5EF4-FFF2-40B4-BE49-F238E27FC236}">
                <a16:creationId xmlns:a16="http://schemas.microsoft.com/office/drawing/2014/main" id="{DA8B88EC-5DCF-4329-B59D-04538C299C19}"/>
              </a:ext>
            </a:extLst>
          </p:cNvPr>
          <p:cNvSpPr>
            <a:spLocks noGrp="1"/>
          </p:cNvSpPr>
          <p:nvPr>
            <p:ph idx="1"/>
          </p:nvPr>
        </p:nvSpPr>
        <p:spPr>
          <a:xfrm>
            <a:off x="90791" y="77823"/>
            <a:ext cx="12010417" cy="6293794"/>
          </a:xfrm>
        </p:spPr>
        <p:txBody>
          <a:bodyPr/>
          <a:lstStyle/>
          <a:p>
            <a:r>
              <a:rPr lang="ru-RU" b="1" dirty="0">
                <a:solidFill>
                  <a:srgbClr val="FF0000"/>
                </a:solidFill>
              </a:rPr>
              <a:t>Задания по непосредственной оценке </a:t>
            </a:r>
            <a:r>
              <a:rPr lang="ru-RU" dirty="0"/>
              <a:t>-  </a:t>
            </a:r>
            <a:r>
              <a:rPr lang="ru-RU" b="1" dirty="0">
                <a:solidFill>
                  <a:srgbClr val="7030A0"/>
                </a:solidFill>
              </a:rPr>
              <a:t>практикующий специалист оценивает или измеряет оцениваемый предмет задания с использованием критериев и представляет полученную информацию о предмете задания</a:t>
            </a:r>
            <a:r>
              <a:rPr lang="ru-RU" dirty="0"/>
              <a:t> в составе заключения или отчета по заданиям, обеспечивающим уверенность, или в качестве приложения к ним. </a:t>
            </a:r>
          </a:p>
          <a:p>
            <a:endParaRPr lang="ru-RU" dirty="0"/>
          </a:p>
          <a:p>
            <a:r>
              <a:rPr lang="ru-RU" dirty="0"/>
              <a:t>В заданиях по непосредственной оценке вывод практикующего специалиста касается представления заключения по </a:t>
            </a:r>
            <a:r>
              <a:rPr lang="ru-RU" b="1" dirty="0">
                <a:solidFill>
                  <a:srgbClr val="7030A0"/>
                </a:solidFill>
              </a:rPr>
              <a:t>результатам количественной или качественной оценки оцениваемого предмета задания </a:t>
            </a:r>
            <a:r>
              <a:rPr lang="ru-RU" dirty="0"/>
              <a:t>с использованием критериев.</a:t>
            </a:r>
          </a:p>
          <a:p>
            <a:endParaRPr lang="ru-RU" dirty="0"/>
          </a:p>
          <a:p>
            <a:r>
              <a:rPr lang="ru-RU" b="1" dirty="0">
                <a:solidFill>
                  <a:srgbClr val="FF0000"/>
                </a:solidFill>
              </a:rPr>
              <a:t>Критерии</a:t>
            </a:r>
            <a:r>
              <a:rPr lang="ru-RU" dirty="0"/>
              <a:t> — контрольные показатели, используемые для оценки или измерения предмета задания. </a:t>
            </a:r>
          </a:p>
          <a:p>
            <a:endParaRPr lang="ru-RU" dirty="0"/>
          </a:p>
          <a:p>
            <a:r>
              <a:rPr lang="ru-RU" b="1" dirty="0">
                <a:solidFill>
                  <a:srgbClr val="FF0000"/>
                </a:solidFill>
              </a:rPr>
              <a:t>Обстоятельства задания </a:t>
            </a:r>
            <a:r>
              <a:rPr lang="ru-RU" dirty="0"/>
              <a:t>— широкий спектр характеристик конкретного задания (условия задания; характеристики предмета; критерии оценки; информационные потребности пользователей; характеристики ответственной стороны, заказчика; другие вопросы).</a:t>
            </a:r>
          </a:p>
        </p:txBody>
      </p:sp>
    </p:spTree>
    <p:extLst>
      <p:ext uri="{BB962C8B-B14F-4D97-AF65-F5344CB8AC3E}">
        <p14:creationId xmlns:p14="http://schemas.microsoft.com/office/powerpoint/2010/main" val="4228210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4881F4-6FB4-452F-A7D1-84BD4983A411}"/>
              </a:ext>
            </a:extLst>
          </p:cNvPr>
          <p:cNvSpPr>
            <a:spLocks noGrp="1"/>
          </p:cNvSpPr>
          <p:nvPr>
            <p:ph type="title"/>
          </p:nvPr>
        </p:nvSpPr>
        <p:spPr>
          <a:xfrm>
            <a:off x="165370" y="77822"/>
            <a:ext cx="11935839" cy="291830"/>
          </a:xfrm>
        </p:spPr>
        <p:txBody>
          <a:bodyPr>
            <a:normAutofit/>
          </a:bodyPr>
          <a:lstStyle/>
          <a:p>
            <a:r>
              <a:rPr lang="ru-RU" sz="400" dirty="0"/>
              <a:t>.</a:t>
            </a:r>
          </a:p>
        </p:txBody>
      </p:sp>
      <p:sp>
        <p:nvSpPr>
          <p:cNvPr id="3" name="Объект 2">
            <a:extLst>
              <a:ext uri="{FF2B5EF4-FFF2-40B4-BE49-F238E27FC236}">
                <a16:creationId xmlns:a16="http://schemas.microsoft.com/office/drawing/2014/main" id="{DA8B88EC-5DCF-4329-B59D-04538C299C19}"/>
              </a:ext>
            </a:extLst>
          </p:cNvPr>
          <p:cNvSpPr>
            <a:spLocks noGrp="1"/>
          </p:cNvSpPr>
          <p:nvPr>
            <p:ph idx="1"/>
          </p:nvPr>
        </p:nvSpPr>
        <p:spPr>
          <a:xfrm>
            <a:off x="90791" y="77823"/>
            <a:ext cx="12010417" cy="6293794"/>
          </a:xfrm>
        </p:spPr>
        <p:txBody>
          <a:bodyPr/>
          <a:lstStyle/>
          <a:p>
            <a:r>
              <a:rPr lang="ru-RU" b="1" dirty="0">
                <a:solidFill>
                  <a:srgbClr val="FF0000"/>
                </a:solidFill>
              </a:rPr>
              <a:t>Риск, присущий заданиям, обеспечивающим уверенность</a:t>
            </a:r>
            <a:r>
              <a:rPr lang="ru-RU" dirty="0"/>
              <a:t>, — риск того, что практикующий специалист сделает ненадлежащий вывод в случае, когда информация о предмете задания содержит существенные искажения.</a:t>
            </a:r>
          </a:p>
          <a:p>
            <a:endParaRPr lang="ru-RU" dirty="0"/>
          </a:p>
          <a:p>
            <a:r>
              <a:rPr lang="ru-RU" dirty="0">
                <a:solidFill>
                  <a:srgbClr val="FF0000"/>
                </a:solidFill>
              </a:rPr>
              <a:t>Искажение</a:t>
            </a:r>
            <a:r>
              <a:rPr lang="ru-RU" dirty="0"/>
              <a:t> — различие между </a:t>
            </a:r>
            <a:r>
              <a:rPr lang="ru-RU" dirty="0">
                <a:solidFill>
                  <a:srgbClr val="FF0000"/>
                </a:solidFill>
              </a:rPr>
              <a:t>информацией о предмете задания </a:t>
            </a:r>
            <a:r>
              <a:rPr lang="ru-RU" dirty="0"/>
              <a:t>и </a:t>
            </a:r>
            <a:r>
              <a:rPr lang="ru-RU" b="1" dirty="0">
                <a:solidFill>
                  <a:srgbClr val="7030A0"/>
                </a:solidFill>
              </a:rPr>
              <a:t>количественной или качественной оценкой предмета задания в соответствии с критериями</a:t>
            </a:r>
            <a:r>
              <a:rPr lang="ru-RU" dirty="0"/>
              <a:t>. Оно может быть умышленным или неумышленным, качественным или количественным и включать пропуски.</a:t>
            </a:r>
          </a:p>
          <a:p>
            <a:endParaRPr lang="ru-RU" dirty="0"/>
          </a:p>
          <a:p>
            <a:r>
              <a:rPr lang="ru-RU" dirty="0">
                <a:solidFill>
                  <a:srgbClr val="FF0000"/>
                </a:solidFill>
              </a:rPr>
              <a:t>Информация о предмете задания </a:t>
            </a:r>
            <a:r>
              <a:rPr lang="ru-RU" dirty="0"/>
              <a:t>— полученный результат количественной или качественной оценки предмета задания с использованием критериев. </a:t>
            </a:r>
          </a:p>
          <a:p>
            <a:endParaRPr lang="ru-RU" dirty="0"/>
          </a:p>
          <a:p>
            <a:r>
              <a:rPr lang="ru-RU" dirty="0">
                <a:solidFill>
                  <a:srgbClr val="FF0000"/>
                </a:solidFill>
              </a:rPr>
              <a:t>Оцениваемый предмет задания </a:t>
            </a:r>
            <a:r>
              <a:rPr lang="ru-RU" dirty="0"/>
              <a:t>— объект, который подвергается количественной или качественной оценке с применением критериев.</a:t>
            </a:r>
          </a:p>
        </p:txBody>
      </p:sp>
    </p:spTree>
    <p:extLst>
      <p:ext uri="{BB962C8B-B14F-4D97-AF65-F5344CB8AC3E}">
        <p14:creationId xmlns:p14="http://schemas.microsoft.com/office/powerpoint/2010/main" val="618340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4881F4-6FB4-452F-A7D1-84BD4983A411}"/>
              </a:ext>
            </a:extLst>
          </p:cNvPr>
          <p:cNvSpPr>
            <a:spLocks noGrp="1"/>
          </p:cNvSpPr>
          <p:nvPr>
            <p:ph type="title"/>
          </p:nvPr>
        </p:nvSpPr>
        <p:spPr>
          <a:xfrm>
            <a:off x="165370" y="77822"/>
            <a:ext cx="11935839" cy="291830"/>
          </a:xfrm>
        </p:spPr>
        <p:txBody>
          <a:bodyPr>
            <a:normAutofit/>
          </a:bodyPr>
          <a:lstStyle/>
          <a:p>
            <a:r>
              <a:rPr lang="ru-RU" sz="400" dirty="0"/>
              <a:t>.</a:t>
            </a:r>
          </a:p>
        </p:txBody>
      </p:sp>
      <p:sp>
        <p:nvSpPr>
          <p:cNvPr id="3" name="Объект 2">
            <a:extLst>
              <a:ext uri="{FF2B5EF4-FFF2-40B4-BE49-F238E27FC236}">
                <a16:creationId xmlns:a16="http://schemas.microsoft.com/office/drawing/2014/main" id="{DA8B88EC-5DCF-4329-B59D-04538C299C19}"/>
              </a:ext>
            </a:extLst>
          </p:cNvPr>
          <p:cNvSpPr>
            <a:spLocks noGrp="1"/>
          </p:cNvSpPr>
          <p:nvPr>
            <p:ph idx="1"/>
          </p:nvPr>
        </p:nvSpPr>
        <p:spPr>
          <a:xfrm>
            <a:off x="90791" y="77823"/>
            <a:ext cx="12010417" cy="6293794"/>
          </a:xfrm>
        </p:spPr>
        <p:txBody>
          <a:bodyPr/>
          <a:lstStyle/>
          <a:p>
            <a:endParaRPr lang="ru-RU" dirty="0"/>
          </a:p>
          <a:p>
            <a:r>
              <a:rPr lang="ru-RU" b="1" dirty="0">
                <a:solidFill>
                  <a:srgbClr val="FF0000"/>
                </a:solidFill>
              </a:rPr>
              <a:t>Пригодность критериев </a:t>
            </a:r>
            <a:r>
              <a:rPr lang="ru-RU" dirty="0"/>
              <a:t>является контекстно-зависимой, то есть определяется в контексте обстоятельств задания. </a:t>
            </a:r>
          </a:p>
          <a:p>
            <a:endParaRPr lang="ru-RU" dirty="0"/>
          </a:p>
          <a:p>
            <a:r>
              <a:rPr lang="ru-RU" dirty="0"/>
              <a:t>Даже для одного и того же оцениваемого предмета задания могут существовать разные критерии, что может стать причиной применения разных подходов к его измерению или оценке. </a:t>
            </a:r>
          </a:p>
          <a:p>
            <a:endParaRPr lang="ru-RU" dirty="0"/>
          </a:p>
          <a:p>
            <a:r>
              <a:rPr lang="ru-RU" dirty="0"/>
              <a:t>Например, лицо, проводящее количественную или качественную оценку, могло бы выбрать в качестве одного из </a:t>
            </a:r>
            <a:r>
              <a:rPr lang="ru-RU" dirty="0">
                <a:solidFill>
                  <a:srgbClr val="FF0000"/>
                </a:solidFill>
              </a:rPr>
              <a:t>критериев степени удовлетворенности клиентов </a:t>
            </a:r>
            <a:r>
              <a:rPr lang="ru-RU" dirty="0"/>
              <a:t>как оцениваемого предмета задания число </a:t>
            </a:r>
            <a:r>
              <a:rPr lang="ru-RU" b="1" dirty="0">
                <a:solidFill>
                  <a:srgbClr val="3B2EE6"/>
                </a:solidFill>
              </a:rPr>
              <a:t>жалоб клиентов</a:t>
            </a:r>
            <a:r>
              <a:rPr lang="ru-RU" b="1" dirty="0"/>
              <a:t>, </a:t>
            </a:r>
            <a:r>
              <a:rPr lang="ru-RU" b="1" dirty="0">
                <a:solidFill>
                  <a:srgbClr val="3B2EE6"/>
                </a:solidFill>
              </a:rPr>
              <a:t>разрешенных в их пользу</a:t>
            </a:r>
            <a:r>
              <a:rPr lang="ru-RU" dirty="0"/>
              <a:t>; другое лицо, проводящее количественную или качественную оценку, могло бы выбрать как </a:t>
            </a:r>
            <a:r>
              <a:rPr lang="ru-RU" b="1" dirty="0">
                <a:solidFill>
                  <a:srgbClr val="3B2EE6"/>
                </a:solidFill>
              </a:rPr>
              <a:t>критерий количество повторных покупок в течение трех месяцев с момента первой покупки. </a:t>
            </a:r>
          </a:p>
        </p:txBody>
      </p:sp>
    </p:spTree>
    <p:extLst>
      <p:ext uri="{BB962C8B-B14F-4D97-AF65-F5344CB8AC3E}">
        <p14:creationId xmlns:p14="http://schemas.microsoft.com/office/powerpoint/2010/main" val="2149347078"/>
      </p:ext>
    </p:extLst>
  </p:cSld>
  <p:clrMapOvr>
    <a:masterClrMapping/>
  </p:clrMapOvr>
</p:sld>
</file>

<file path=ppt/theme/theme1.xml><?xml version="1.0" encoding="utf-8"?>
<a:theme xmlns:a="http://schemas.openxmlformats.org/drawingml/2006/main" name="GradientRiseVTI">
  <a:themeElements>
    <a:clrScheme name="Другая 3">
      <a:dk1>
        <a:sysClr val="windowText" lastClr="000000"/>
      </a:dk1>
      <a:lt1>
        <a:sysClr val="window" lastClr="FFFFFF"/>
      </a:lt1>
      <a:dk2>
        <a:srgbClr val="242852"/>
      </a:dk2>
      <a:lt2>
        <a:srgbClr val="C8CBE7"/>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378</TotalTime>
  <Words>2813</Words>
  <Application>Microsoft Office PowerPoint</Application>
  <PresentationFormat>Широкоэкранный</PresentationFormat>
  <Paragraphs>246</Paragraphs>
  <Slides>27</Slides>
  <Notes>1</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27</vt:i4>
      </vt:variant>
    </vt:vector>
  </HeadingPairs>
  <TitlesOfParts>
    <vt:vector size="30" baseType="lpstr">
      <vt:lpstr>Arial</vt:lpstr>
      <vt:lpstr>Calibri</vt:lpstr>
      <vt:lpstr>GradientRiseVTI</vt:lpstr>
      <vt:lpstr>Сопутствующие услуги </vt:lpstr>
      <vt:lpstr>.</vt:lpstr>
      <vt:lpstr>.</vt:lpstr>
      <vt:lpstr>.</vt:lpstr>
      <vt:lpstr>.</vt:lpstr>
      <vt:lpstr>.</vt:lpstr>
      <vt:lpstr>.</vt:lpstr>
      <vt:lpstr>.</vt:lpstr>
      <vt:lpstr>.</vt:lpstr>
      <vt:lpstr>.</vt:lpstr>
      <vt:lpstr>.</vt:lpstr>
      <vt:lpstr>.</vt:lpstr>
      <vt:lpstr>.</vt:lpstr>
      <vt:lpstr>.</vt:lpstr>
      <vt:lpstr>.</vt:lpstr>
      <vt:lpstr>.</vt:lpstr>
      <vt:lpstr>.</vt:lpstr>
      <vt:lpstr>.</vt:lpstr>
      <vt:lpstr>.</vt:lpstr>
      <vt:lpstr>.</vt:lpstr>
      <vt:lpstr>.</vt:lpstr>
      <vt:lpstr>.</vt:lpstr>
      <vt:lpstr>.</vt:lpstr>
      <vt:lpstr>.</vt:lpstr>
      <vt:lpstr>.</vt:lpstr>
      <vt:lpstr>.</vt:lpstr>
      <vt:lpst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Yablokova Elena</dc:creator>
  <cp:lastModifiedBy>Yablokova Elena</cp:lastModifiedBy>
  <cp:revision>26</cp:revision>
  <dcterms:created xsi:type="dcterms:W3CDTF">2020-11-01T09:39:39Z</dcterms:created>
  <dcterms:modified xsi:type="dcterms:W3CDTF">2021-04-01T09:29:00Z</dcterms:modified>
</cp:coreProperties>
</file>