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6" r:id="rId4"/>
    <p:sldId id="274" r:id="rId5"/>
    <p:sldId id="271" r:id="rId6"/>
    <p:sldId id="277" r:id="rId7"/>
    <p:sldId id="272" r:id="rId8"/>
    <p:sldId id="260" r:id="rId9"/>
    <p:sldId id="273" r:id="rId10"/>
    <p:sldId id="267" r:id="rId11"/>
    <p:sldId id="265" r:id="rId12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9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4660"/>
  </p:normalViewPr>
  <p:slideViewPr>
    <p:cSldViewPr>
      <p:cViewPr>
        <p:scale>
          <a:sx n="100" d="100"/>
          <a:sy n="100" d="100"/>
        </p:scale>
        <p:origin x="-81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096FB0-7F03-4510-A7D8-2D98C391DE1F}" type="doc">
      <dgm:prSet loTypeId="urn:microsoft.com/office/officeart/2005/8/layout/matrix1" loCatId="matrix" qsTypeId="urn:microsoft.com/office/officeart/2005/8/quickstyle/simple1#8" qsCatId="simple" csTypeId="urn:microsoft.com/office/officeart/2005/8/colors/accent1_2#8" csCatId="accent1" phldr="1"/>
      <dgm:spPr/>
      <dgm:t>
        <a:bodyPr/>
        <a:lstStyle/>
        <a:p>
          <a:endParaRPr lang="ru-RU"/>
        </a:p>
      </dgm:t>
    </dgm:pt>
    <dgm:pt modelId="{6E418F9A-605C-4BA8-A0D5-4C57D1C362CC}">
      <dgm:prSet phldrT="[Текст]" custT="1"/>
      <dgm:spPr/>
      <dgm:t>
        <a:bodyPr/>
        <a:lstStyle/>
        <a:p>
          <a:r>
            <a:rPr lang="ru-RU" sz="1200" dirty="0" smtClean="0"/>
            <a:t>Регулирование </a:t>
          </a:r>
          <a:endParaRPr lang="ru-RU" sz="1200" dirty="0"/>
        </a:p>
      </dgm:t>
    </dgm:pt>
    <dgm:pt modelId="{56A1ABA2-9470-4DD5-9D3F-68C809B834F6}" type="parTrans" cxnId="{7DCFA8D8-ABE2-4AA4-B3F7-B9DD7C3EE7EE}">
      <dgm:prSet/>
      <dgm:spPr/>
      <dgm:t>
        <a:bodyPr/>
        <a:lstStyle/>
        <a:p>
          <a:endParaRPr lang="ru-RU" sz="1200"/>
        </a:p>
      </dgm:t>
    </dgm:pt>
    <dgm:pt modelId="{2FDC26FE-397A-44AF-80B8-01072D832F03}" type="sibTrans" cxnId="{7DCFA8D8-ABE2-4AA4-B3F7-B9DD7C3EE7EE}">
      <dgm:prSet/>
      <dgm:spPr/>
      <dgm:t>
        <a:bodyPr/>
        <a:lstStyle/>
        <a:p>
          <a:endParaRPr lang="ru-RU" sz="1200"/>
        </a:p>
      </dgm:t>
    </dgm:pt>
    <dgm:pt modelId="{0045574A-359D-4812-83DD-58E51FC65D50}">
      <dgm:prSet phldrT="[Текст]" custT="1"/>
      <dgm:spPr/>
      <dgm:t>
        <a:bodyPr/>
        <a:lstStyle/>
        <a:p>
          <a:r>
            <a:rPr lang="ru-RU" sz="1200" dirty="0" smtClean="0"/>
            <a:t>Граждане РФ</a:t>
          </a:r>
        </a:p>
        <a:p>
          <a:r>
            <a:rPr lang="ru-RU" sz="1200" dirty="0" smtClean="0"/>
            <a:t>- Защита требований по сделкам</a:t>
          </a:r>
        </a:p>
        <a:p>
          <a:r>
            <a:rPr lang="ru-RU" sz="1200" dirty="0" smtClean="0"/>
            <a:t>- Повышение качества оказания услуг</a:t>
          </a:r>
        </a:p>
        <a:p>
          <a:r>
            <a:rPr lang="ru-RU" sz="1200" dirty="0" smtClean="0"/>
            <a:t>- Полная информация о рисках и достоверная реклама</a:t>
          </a:r>
        </a:p>
        <a:p>
          <a:endParaRPr lang="ru-RU" sz="1200" dirty="0"/>
        </a:p>
      </dgm:t>
    </dgm:pt>
    <dgm:pt modelId="{8634561B-E5F5-484C-ACEE-83ABA6067BEA}" type="parTrans" cxnId="{98F3BB5B-77E3-41D3-B7A7-198C46C68A18}">
      <dgm:prSet/>
      <dgm:spPr/>
      <dgm:t>
        <a:bodyPr/>
        <a:lstStyle/>
        <a:p>
          <a:endParaRPr lang="ru-RU" sz="1200"/>
        </a:p>
      </dgm:t>
    </dgm:pt>
    <dgm:pt modelId="{F182FD59-5969-4C37-B4A6-0525A7B77377}" type="sibTrans" cxnId="{98F3BB5B-77E3-41D3-B7A7-198C46C68A18}">
      <dgm:prSet/>
      <dgm:spPr/>
      <dgm:t>
        <a:bodyPr/>
        <a:lstStyle/>
        <a:p>
          <a:endParaRPr lang="ru-RU" sz="1200"/>
        </a:p>
      </dgm:t>
    </dgm:pt>
    <dgm:pt modelId="{ADE18132-B1E4-4F20-9818-7D07F775377C}">
      <dgm:prSet phldrT="[Текст]" custT="1"/>
      <dgm:spPr/>
      <dgm:t>
        <a:bodyPr/>
        <a:lstStyle/>
        <a:p>
          <a:r>
            <a:rPr lang="ru-RU" sz="1200" dirty="0" smtClean="0"/>
            <a:t>Государство</a:t>
          </a:r>
        </a:p>
        <a:p>
          <a:r>
            <a:rPr lang="ru-RU" sz="1200" dirty="0" smtClean="0"/>
            <a:t>- Приток</a:t>
          </a:r>
          <a:r>
            <a:rPr lang="en-US" sz="1200" dirty="0" smtClean="0"/>
            <a:t>/</a:t>
          </a:r>
          <a:r>
            <a:rPr lang="ru-RU" sz="1200" dirty="0" smtClean="0"/>
            <a:t>сохранение капитала на внутреннем рынке</a:t>
          </a:r>
        </a:p>
        <a:p>
          <a:r>
            <a:rPr lang="ru-RU" sz="1200" dirty="0" smtClean="0"/>
            <a:t>- Увеличение налоговых поступлений</a:t>
          </a:r>
        </a:p>
        <a:p>
          <a:r>
            <a:rPr lang="ru-RU" sz="1200" dirty="0" smtClean="0"/>
            <a:t>- Снижение количества претензий от граждан</a:t>
          </a:r>
          <a:endParaRPr lang="ru-RU" sz="1200" dirty="0"/>
        </a:p>
      </dgm:t>
    </dgm:pt>
    <dgm:pt modelId="{90F15436-8293-444A-91D2-FC5643EA29AA}" type="parTrans" cxnId="{B11D2039-1D1D-4B55-B33E-31DD6180108A}">
      <dgm:prSet/>
      <dgm:spPr/>
      <dgm:t>
        <a:bodyPr/>
        <a:lstStyle/>
        <a:p>
          <a:endParaRPr lang="ru-RU" sz="1200"/>
        </a:p>
      </dgm:t>
    </dgm:pt>
    <dgm:pt modelId="{6DF09461-D163-40C1-8010-DA4BCD60FE56}" type="sibTrans" cxnId="{B11D2039-1D1D-4B55-B33E-31DD6180108A}">
      <dgm:prSet/>
      <dgm:spPr/>
      <dgm:t>
        <a:bodyPr/>
        <a:lstStyle/>
        <a:p>
          <a:endParaRPr lang="ru-RU" sz="1200"/>
        </a:p>
      </dgm:t>
    </dgm:pt>
    <dgm:pt modelId="{6691624F-E107-4117-B534-FBA737BE837B}">
      <dgm:prSet phldrT="[Текст]" custT="1"/>
      <dgm:spPr/>
      <dgm:t>
        <a:bodyPr/>
        <a:lstStyle/>
        <a:p>
          <a:r>
            <a:rPr lang="ru-RU" sz="1200" dirty="0" smtClean="0"/>
            <a:t>Профессиональное сообщество</a:t>
          </a:r>
        </a:p>
        <a:p>
          <a:r>
            <a:rPr lang="ru-RU" sz="1200" dirty="0" smtClean="0"/>
            <a:t>- Снижение количества</a:t>
          </a:r>
          <a:r>
            <a:rPr lang="en-US" sz="1200" dirty="0" smtClean="0"/>
            <a:t> </a:t>
          </a:r>
          <a:r>
            <a:rPr lang="ru-RU" sz="1200" dirty="0" smtClean="0"/>
            <a:t>недобросовестных участников внебиржевого сегмента рынка </a:t>
          </a:r>
          <a:r>
            <a:rPr lang="ru-RU" sz="1200" dirty="0" err="1" smtClean="0"/>
            <a:t>форекс</a:t>
          </a:r>
          <a:r>
            <a:rPr lang="ru-RU" sz="1200" dirty="0" smtClean="0"/>
            <a:t> </a:t>
          </a:r>
        </a:p>
        <a:p>
          <a:r>
            <a:rPr lang="ru-RU" sz="1200" dirty="0" smtClean="0"/>
            <a:t>- Возможность комплексно регулировать деятельность в РФ</a:t>
          </a:r>
        </a:p>
        <a:p>
          <a:r>
            <a:rPr lang="ru-RU" sz="1200" dirty="0" smtClean="0"/>
            <a:t>- Судебная защита участников рынка</a:t>
          </a:r>
        </a:p>
        <a:p>
          <a:endParaRPr lang="ru-RU" sz="1200" dirty="0"/>
        </a:p>
      </dgm:t>
    </dgm:pt>
    <dgm:pt modelId="{5A19CA14-DB53-473C-9825-947BD81847B8}" type="parTrans" cxnId="{EBEA28B1-48E7-4153-993A-3967A4D3E237}">
      <dgm:prSet/>
      <dgm:spPr/>
      <dgm:t>
        <a:bodyPr/>
        <a:lstStyle/>
        <a:p>
          <a:endParaRPr lang="ru-RU" sz="1200"/>
        </a:p>
      </dgm:t>
    </dgm:pt>
    <dgm:pt modelId="{186BEE79-51FF-47DC-A57E-1ED27B1E837E}" type="sibTrans" cxnId="{EBEA28B1-48E7-4153-993A-3967A4D3E237}">
      <dgm:prSet/>
      <dgm:spPr/>
      <dgm:t>
        <a:bodyPr/>
        <a:lstStyle/>
        <a:p>
          <a:endParaRPr lang="ru-RU" sz="1200"/>
        </a:p>
      </dgm:t>
    </dgm:pt>
    <dgm:pt modelId="{10BE51C2-9C8A-473D-872E-340B8FA7A7B0}">
      <dgm:prSet phldrT="[Текст]" custT="1"/>
      <dgm:spPr/>
      <dgm:t>
        <a:bodyPr/>
        <a:lstStyle/>
        <a:p>
          <a:r>
            <a:rPr lang="ru-RU" sz="1200" dirty="0" err="1" smtClean="0"/>
            <a:t>Форекс</a:t>
          </a:r>
          <a:r>
            <a:rPr lang="ru-RU" sz="1200" dirty="0" smtClean="0"/>
            <a:t> компании</a:t>
          </a:r>
        </a:p>
        <a:p>
          <a:r>
            <a:rPr lang="ru-RU" sz="1200" dirty="0" smtClean="0"/>
            <a:t>- Возможность работать в одном правовом поле с клиентом</a:t>
          </a:r>
        </a:p>
        <a:p>
          <a:r>
            <a:rPr lang="ru-RU" sz="1200" dirty="0" smtClean="0"/>
            <a:t>- Работа на регулируемом цивилизованном рынке</a:t>
          </a:r>
        </a:p>
        <a:p>
          <a:r>
            <a:rPr lang="ru-RU" sz="1200" dirty="0" smtClean="0"/>
            <a:t>- Снижение недобросовестной конкуренции</a:t>
          </a:r>
        </a:p>
        <a:p>
          <a:endParaRPr lang="ru-RU" sz="1200" dirty="0" smtClean="0"/>
        </a:p>
      </dgm:t>
    </dgm:pt>
    <dgm:pt modelId="{88A23023-1976-42D8-8C1C-41AD6D59924B}" type="parTrans" cxnId="{D7B62BBA-F9FC-461A-A881-A5A0E6F0ADFE}">
      <dgm:prSet/>
      <dgm:spPr/>
      <dgm:t>
        <a:bodyPr/>
        <a:lstStyle/>
        <a:p>
          <a:endParaRPr lang="ru-RU" sz="1200"/>
        </a:p>
      </dgm:t>
    </dgm:pt>
    <dgm:pt modelId="{CBD8E380-E28C-46C8-8568-C0FDE99F6275}" type="sibTrans" cxnId="{D7B62BBA-F9FC-461A-A881-A5A0E6F0ADFE}">
      <dgm:prSet/>
      <dgm:spPr/>
      <dgm:t>
        <a:bodyPr/>
        <a:lstStyle/>
        <a:p>
          <a:endParaRPr lang="ru-RU" sz="1200"/>
        </a:p>
      </dgm:t>
    </dgm:pt>
    <dgm:pt modelId="{584B34AB-5681-4237-8D19-D42887E8F9C9}" type="pres">
      <dgm:prSet presAssocID="{C0096FB0-7F03-4510-A7D8-2D98C391DE1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9370C8-0EE4-4795-B906-C1025A60E997}" type="pres">
      <dgm:prSet presAssocID="{C0096FB0-7F03-4510-A7D8-2D98C391DE1F}" presName="matrix" presStyleCnt="0"/>
      <dgm:spPr/>
    </dgm:pt>
    <dgm:pt modelId="{4143CECE-1E1E-4371-A8B6-FD3B1DE2E6E3}" type="pres">
      <dgm:prSet presAssocID="{C0096FB0-7F03-4510-A7D8-2D98C391DE1F}" presName="tile1" presStyleLbl="node1" presStyleIdx="0" presStyleCnt="4"/>
      <dgm:spPr/>
      <dgm:t>
        <a:bodyPr/>
        <a:lstStyle/>
        <a:p>
          <a:endParaRPr lang="ru-RU"/>
        </a:p>
      </dgm:t>
    </dgm:pt>
    <dgm:pt modelId="{21A731DD-B72F-4D0B-83D5-01653191A51B}" type="pres">
      <dgm:prSet presAssocID="{C0096FB0-7F03-4510-A7D8-2D98C391DE1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D06A4F-35FF-4F37-A6DE-3841866F416E}" type="pres">
      <dgm:prSet presAssocID="{C0096FB0-7F03-4510-A7D8-2D98C391DE1F}" presName="tile2" presStyleLbl="node1" presStyleIdx="1" presStyleCnt="4"/>
      <dgm:spPr/>
      <dgm:t>
        <a:bodyPr/>
        <a:lstStyle/>
        <a:p>
          <a:endParaRPr lang="ru-RU"/>
        </a:p>
      </dgm:t>
    </dgm:pt>
    <dgm:pt modelId="{55C981A3-1917-4C17-8365-576CDDCE5972}" type="pres">
      <dgm:prSet presAssocID="{C0096FB0-7F03-4510-A7D8-2D98C391DE1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495794-FFB5-4044-9B6B-3241D9C2A3CE}" type="pres">
      <dgm:prSet presAssocID="{C0096FB0-7F03-4510-A7D8-2D98C391DE1F}" presName="tile3" presStyleLbl="node1" presStyleIdx="2" presStyleCnt="4"/>
      <dgm:spPr/>
      <dgm:t>
        <a:bodyPr/>
        <a:lstStyle/>
        <a:p>
          <a:endParaRPr lang="ru-RU"/>
        </a:p>
      </dgm:t>
    </dgm:pt>
    <dgm:pt modelId="{F24C7EB2-9029-4435-BEAD-C6571E265E7A}" type="pres">
      <dgm:prSet presAssocID="{C0096FB0-7F03-4510-A7D8-2D98C391DE1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BFAD2-D727-4347-A059-534E37AC506A}" type="pres">
      <dgm:prSet presAssocID="{C0096FB0-7F03-4510-A7D8-2D98C391DE1F}" presName="tile4" presStyleLbl="node1" presStyleIdx="3" presStyleCnt="4" custLinFactNeighborX="-72" custLinFactNeighborY="2707"/>
      <dgm:spPr/>
      <dgm:t>
        <a:bodyPr/>
        <a:lstStyle/>
        <a:p>
          <a:endParaRPr lang="ru-RU"/>
        </a:p>
      </dgm:t>
    </dgm:pt>
    <dgm:pt modelId="{060A6937-11AA-4FC8-B237-41DFBEE62591}" type="pres">
      <dgm:prSet presAssocID="{C0096FB0-7F03-4510-A7D8-2D98C391DE1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00851-D3B7-4836-AA70-C59654464BA3}" type="pres">
      <dgm:prSet presAssocID="{C0096FB0-7F03-4510-A7D8-2D98C391DE1F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5721F6F5-B885-ED46-9C57-54EBA712F530}" type="presOf" srcId="{0045574A-359D-4812-83DD-58E51FC65D50}" destId="{21A731DD-B72F-4D0B-83D5-01653191A51B}" srcOrd="1" destOrd="0" presId="urn:microsoft.com/office/officeart/2005/8/layout/matrix1"/>
    <dgm:cxn modelId="{AF4B0D3B-8B36-A74A-9CC6-A8153CF3A0B5}" type="presOf" srcId="{6691624F-E107-4117-B534-FBA737BE837B}" destId="{F24C7EB2-9029-4435-BEAD-C6571E265E7A}" srcOrd="1" destOrd="0" presId="urn:microsoft.com/office/officeart/2005/8/layout/matrix1"/>
    <dgm:cxn modelId="{7DCFA8D8-ABE2-4AA4-B3F7-B9DD7C3EE7EE}" srcId="{C0096FB0-7F03-4510-A7D8-2D98C391DE1F}" destId="{6E418F9A-605C-4BA8-A0D5-4C57D1C362CC}" srcOrd="0" destOrd="0" parTransId="{56A1ABA2-9470-4DD5-9D3F-68C809B834F6}" sibTransId="{2FDC26FE-397A-44AF-80B8-01072D832F03}"/>
    <dgm:cxn modelId="{D7B62BBA-F9FC-461A-A881-A5A0E6F0ADFE}" srcId="{6E418F9A-605C-4BA8-A0D5-4C57D1C362CC}" destId="{10BE51C2-9C8A-473D-872E-340B8FA7A7B0}" srcOrd="3" destOrd="0" parTransId="{88A23023-1976-42D8-8C1C-41AD6D59924B}" sibTransId="{CBD8E380-E28C-46C8-8568-C0FDE99F6275}"/>
    <dgm:cxn modelId="{AE3BAF37-F6B0-F144-86B7-0EA159CA2EA9}" type="presOf" srcId="{ADE18132-B1E4-4F20-9818-7D07F775377C}" destId="{C3D06A4F-35FF-4F37-A6DE-3841866F416E}" srcOrd="0" destOrd="0" presId="urn:microsoft.com/office/officeart/2005/8/layout/matrix1"/>
    <dgm:cxn modelId="{EBEA28B1-48E7-4153-993A-3967A4D3E237}" srcId="{6E418F9A-605C-4BA8-A0D5-4C57D1C362CC}" destId="{6691624F-E107-4117-B534-FBA737BE837B}" srcOrd="2" destOrd="0" parTransId="{5A19CA14-DB53-473C-9825-947BD81847B8}" sibTransId="{186BEE79-51FF-47DC-A57E-1ED27B1E837E}"/>
    <dgm:cxn modelId="{5A08CF06-4FD2-3E47-9772-81831A80538B}" type="presOf" srcId="{0045574A-359D-4812-83DD-58E51FC65D50}" destId="{4143CECE-1E1E-4371-A8B6-FD3B1DE2E6E3}" srcOrd="0" destOrd="0" presId="urn:microsoft.com/office/officeart/2005/8/layout/matrix1"/>
    <dgm:cxn modelId="{F2BD6D04-DCE9-DF4E-88E1-4434D422B975}" type="presOf" srcId="{C0096FB0-7F03-4510-A7D8-2D98C391DE1F}" destId="{584B34AB-5681-4237-8D19-D42887E8F9C9}" srcOrd="0" destOrd="0" presId="urn:microsoft.com/office/officeart/2005/8/layout/matrix1"/>
    <dgm:cxn modelId="{B11D2039-1D1D-4B55-B33E-31DD6180108A}" srcId="{6E418F9A-605C-4BA8-A0D5-4C57D1C362CC}" destId="{ADE18132-B1E4-4F20-9818-7D07F775377C}" srcOrd="1" destOrd="0" parTransId="{90F15436-8293-444A-91D2-FC5643EA29AA}" sibTransId="{6DF09461-D163-40C1-8010-DA4BCD60FE56}"/>
    <dgm:cxn modelId="{98F3BB5B-77E3-41D3-B7A7-198C46C68A18}" srcId="{6E418F9A-605C-4BA8-A0D5-4C57D1C362CC}" destId="{0045574A-359D-4812-83DD-58E51FC65D50}" srcOrd="0" destOrd="0" parTransId="{8634561B-E5F5-484C-ACEE-83ABA6067BEA}" sibTransId="{F182FD59-5969-4C37-B4A6-0525A7B77377}"/>
    <dgm:cxn modelId="{5A78866E-83BC-9A44-A4A3-606761BAE462}" type="presOf" srcId="{10BE51C2-9C8A-473D-872E-340B8FA7A7B0}" destId="{5BABFAD2-D727-4347-A059-534E37AC506A}" srcOrd="0" destOrd="0" presId="urn:microsoft.com/office/officeart/2005/8/layout/matrix1"/>
    <dgm:cxn modelId="{D3A69414-4143-0548-B0BA-BBB59A62AE73}" type="presOf" srcId="{6691624F-E107-4117-B534-FBA737BE837B}" destId="{62495794-FFB5-4044-9B6B-3241D9C2A3CE}" srcOrd="0" destOrd="0" presId="urn:microsoft.com/office/officeart/2005/8/layout/matrix1"/>
    <dgm:cxn modelId="{EABFAFCF-6809-0D43-A593-02EBE9F8E40E}" type="presOf" srcId="{6E418F9A-605C-4BA8-A0D5-4C57D1C362CC}" destId="{B5900851-D3B7-4836-AA70-C59654464BA3}" srcOrd="0" destOrd="0" presId="urn:microsoft.com/office/officeart/2005/8/layout/matrix1"/>
    <dgm:cxn modelId="{527951F4-EFD6-F543-A4D5-0C8D0CD95AD5}" type="presOf" srcId="{ADE18132-B1E4-4F20-9818-7D07F775377C}" destId="{55C981A3-1917-4C17-8365-576CDDCE5972}" srcOrd="1" destOrd="0" presId="urn:microsoft.com/office/officeart/2005/8/layout/matrix1"/>
    <dgm:cxn modelId="{2567A95C-5774-DA40-80FD-4D1FD781418E}" type="presOf" srcId="{10BE51C2-9C8A-473D-872E-340B8FA7A7B0}" destId="{060A6937-11AA-4FC8-B237-41DFBEE62591}" srcOrd="1" destOrd="0" presId="urn:microsoft.com/office/officeart/2005/8/layout/matrix1"/>
    <dgm:cxn modelId="{5C8E3960-8F95-584F-A9D7-0446C27E36C2}" type="presParOf" srcId="{584B34AB-5681-4237-8D19-D42887E8F9C9}" destId="{529370C8-0EE4-4795-B906-C1025A60E997}" srcOrd="0" destOrd="0" presId="urn:microsoft.com/office/officeart/2005/8/layout/matrix1"/>
    <dgm:cxn modelId="{2CA52BEF-DECF-3243-8A91-ED5DEE9D4D39}" type="presParOf" srcId="{529370C8-0EE4-4795-B906-C1025A60E997}" destId="{4143CECE-1E1E-4371-A8B6-FD3B1DE2E6E3}" srcOrd="0" destOrd="0" presId="urn:microsoft.com/office/officeart/2005/8/layout/matrix1"/>
    <dgm:cxn modelId="{E0767953-5E0B-9840-AAA6-AF5515A001DB}" type="presParOf" srcId="{529370C8-0EE4-4795-B906-C1025A60E997}" destId="{21A731DD-B72F-4D0B-83D5-01653191A51B}" srcOrd="1" destOrd="0" presId="urn:microsoft.com/office/officeart/2005/8/layout/matrix1"/>
    <dgm:cxn modelId="{87829924-8016-2C42-B50C-CEFCFD931412}" type="presParOf" srcId="{529370C8-0EE4-4795-B906-C1025A60E997}" destId="{C3D06A4F-35FF-4F37-A6DE-3841866F416E}" srcOrd="2" destOrd="0" presId="urn:microsoft.com/office/officeart/2005/8/layout/matrix1"/>
    <dgm:cxn modelId="{F12E7B18-8884-FE4D-8C56-161716FFE1A6}" type="presParOf" srcId="{529370C8-0EE4-4795-B906-C1025A60E997}" destId="{55C981A3-1917-4C17-8365-576CDDCE5972}" srcOrd="3" destOrd="0" presId="urn:microsoft.com/office/officeart/2005/8/layout/matrix1"/>
    <dgm:cxn modelId="{91C9488C-D672-664A-A95D-1369829A6530}" type="presParOf" srcId="{529370C8-0EE4-4795-B906-C1025A60E997}" destId="{62495794-FFB5-4044-9B6B-3241D9C2A3CE}" srcOrd="4" destOrd="0" presId="urn:microsoft.com/office/officeart/2005/8/layout/matrix1"/>
    <dgm:cxn modelId="{9CAE33A9-B2E9-294D-A30A-FAC92A0DFC7A}" type="presParOf" srcId="{529370C8-0EE4-4795-B906-C1025A60E997}" destId="{F24C7EB2-9029-4435-BEAD-C6571E265E7A}" srcOrd="5" destOrd="0" presId="urn:microsoft.com/office/officeart/2005/8/layout/matrix1"/>
    <dgm:cxn modelId="{A5E6C0BE-BE86-2A47-AEF0-D16825CD54FE}" type="presParOf" srcId="{529370C8-0EE4-4795-B906-C1025A60E997}" destId="{5BABFAD2-D727-4347-A059-534E37AC506A}" srcOrd="6" destOrd="0" presId="urn:microsoft.com/office/officeart/2005/8/layout/matrix1"/>
    <dgm:cxn modelId="{3EE5E15F-A1C3-F541-BCCB-921E5A4C5743}" type="presParOf" srcId="{529370C8-0EE4-4795-B906-C1025A60E997}" destId="{060A6937-11AA-4FC8-B237-41DFBEE62591}" srcOrd="7" destOrd="0" presId="urn:microsoft.com/office/officeart/2005/8/layout/matrix1"/>
    <dgm:cxn modelId="{4A7BFF05-E4B3-4847-BA95-D672AD84447C}" type="presParOf" srcId="{584B34AB-5681-4237-8D19-D42887E8F9C9}" destId="{B5900851-D3B7-4836-AA70-C59654464BA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43CECE-1E1E-4371-A8B6-FD3B1DE2E6E3}">
      <dsp:nvSpPr>
        <dsp:cNvPr id="0" name=""/>
        <dsp:cNvSpPr/>
      </dsp:nvSpPr>
      <dsp:spPr>
        <a:xfrm rot="16200000">
          <a:off x="560299" y="-560299"/>
          <a:ext cx="2241197" cy="336179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Граждане РФ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Защита требований по сделкам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Повышение качества оказания услуг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Полная информация о рисках и достоверная реклама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5400000">
        <a:off x="-1" y="1"/>
        <a:ext cx="3361796" cy="1680898"/>
      </dsp:txXfrm>
    </dsp:sp>
    <dsp:sp modelId="{C3D06A4F-35FF-4F37-A6DE-3841866F416E}">
      <dsp:nvSpPr>
        <dsp:cNvPr id="0" name=""/>
        <dsp:cNvSpPr/>
      </dsp:nvSpPr>
      <dsp:spPr>
        <a:xfrm>
          <a:off x="3361796" y="0"/>
          <a:ext cx="3361796" cy="224119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Государство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Приток</a:t>
          </a:r>
          <a:r>
            <a:rPr lang="en-US" sz="1200" kern="1200" dirty="0" smtClean="0"/>
            <a:t>/</a:t>
          </a:r>
          <a:r>
            <a:rPr lang="ru-RU" sz="1200" kern="1200" dirty="0" smtClean="0"/>
            <a:t>сохранение капитала на внутреннем рынке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Увеличение налоговых поступлений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Снижение количества претензий от граждан</a:t>
          </a:r>
          <a:endParaRPr lang="ru-RU" sz="1200" kern="1200" dirty="0"/>
        </a:p>
      </dsp:txBody>
      <dsp:txXfrm>
        <a:off x="3361796" y="0"/>
        <a:ext cx="3361796" cy="1680898"/>
      </dsp:txXfrm>
    </dsp:sp>
    <dsp:sp modelId="{62495794-FFB5-4044-9B6B-3241D9C2A3CE}">
      <dsp:nvSpPr>
        <dsp:cNvPr id="0" name=""/>
        <dsp:cNvSpPr/>
      </dsp:nvSpPr>
      <dsp:spPr>
        <a:xfrm rot="10800000">
          <a:off x="0" y="2241197"/>
          <a:ext cx="3361796" cy="224119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Профессиональное сообщество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Снижение количества</a:t>
          </a:r>
          <a:r>
            <a:rPr lang="en-US" sz="1200" kern="1200" dirty="0" smtClean="0"/>
            <a:t> </a:t>
          </a:r>
          <a:r>
            <a:rPr lang="ru-RU" sz="1200" kern="1200" dirty="0" smtClean="0"/>
            <a:t>недобросовестных участников внебиржевого сегмента рынка </a:t>
          </a:r>
          <a:r>
            <a:rPr lang="ru-RU" sz="1200" kern="1200" dirty="0" err="1" smtClean="0"/>
            <a:t>форекс</a:t>
          </a:r>
          <a:r>
            <a:rPr lang="ru-RU" sz="1200" kern="1200" dirty="0" smtClean="0"/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Возможность комплексно регулировать деятельность в РФ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Судебная защита участников рынка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10800000">
        <a:off x="0" y="2801496"/>
        <a:ext cx="3361796" cy="1680898"/>
      </dsp:txXfrm>
    </dsp:sp>
    <dsp:sp modelId="{5BABFAD2-D727-4347-A059-534E37AC506A}">
      <dsp:nvSpPr>
        <dsp:cNvPr id="0" name=""/>
        <dsp:cNvSpPr/>
      </dsp:nvSpPr>
      <dsp:spPr>
        <a:xfrm rot="5400000">
          <a:off x="3919674" y="1680898"/>
          <a:ext cx="2241197" cy="336179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Форекс</a:t>
          </a:r>
          <a:r>
            <a:rPr lang="ru-RU" sz="1200" kern="1200" dirty="0" smtClean="0"/>
            <a:t> компании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Возможность работать в одном правовом поле с клиентом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Работа на регулируемом цивилизованном рынке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Снижение недобросовестной конкуренции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</dsp:txBody>
      <dsp:txXfrm rot="-5400000">
        <a:off x="3359375" y="2801496"/>
        <a:ext cx="3361796" cy="1680898"/>
      </dsp:txXfrm>
    </dsp:sp>
    <dsp:sp modelId="{B5900851-D3B7-4836-AA70-C59654464BA3}">
      <dsp:nvSpPr>
        <dsp:cNvPr id="0" name=""/>
        <dsp:cNvSpPr/>
      </dsp:nvSpPr>
      <dsp:spPr>
        <a:xfrm>
          <a:off x="2353257" y="1680898"/>
          <a:ext cx="2017077" cy="1120598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Регулирование </a:t>
          </a:r>
          <a:endParaRPr lang="ru-RU" sz="1200" kern="1200" dirty="0"/>
        </a:p>
      </dsp:txBody>
      <dsp:txXfrm>
        <a:off x="2407960" y="1735601"/>
        <a:ext cx="1907671" cy="1011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474"/>
          </a:xfrm>
          <a:prstGeom prst="rect">
            <a:avLst/>
          </a:prstGeom>
        </p:spPr>
        <p:txBody>
          <a:bodyPr vert="horz" lIns="91074" tIns="45537" rIns="91074" bIns="4553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3474"/>
          </a:xfrm>
          <a:prstGeom prst="rect">
            <a:avLst/>
          </a:prstGeom>
        </p:spPr>
        <p:txBody>
          <a:bodyPr vert="horz" lIns="91074" tIns="45537" rIns="91074" bIns="4553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86A995E-D057-4931-B52F-15F4BFF4BD86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69"/>
          </a:xfrm>
          <a:prstGeom prst="rect">
            <a:avLst/>
          </a:prstGeom>
        </p:spPr>
        <p:txBody>
          <a:bodyPr vert="horz" lIns="91074" tIns="45537" rIns="91074" bIns="45537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4301"/>
            <a:ext cx="2918830" cy="493474"/>
          </a:xfrm>
          <a:prstGeom prst="rect">
            <a:avLst/>
          </a:prstGeom>
        </p:spPr>
        <p:txBody>
          <a:bodyPr vert="horz" lIns="91074" tIns="45537" rIns="91074" bIns="4553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4301"/>
            <a:ext cx="2918830" cy="493474"/>
          </a:xfrm>
          <a:prstGeom prst="rect">
            <a:avLst/>
          </a:prstGeom>
        </p:spPr>
        <p:txBody>
          <a:bodyPr vert="horz" lIns="91074" tIns="45537" rIns="91074" bIns="4553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80AAD62-92FB-49AC-9C03-19A7DAF29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885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>
              <a:latin typeface="Calibri" charset="0"/>
            </a:endParaRPr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39978" indent="-284607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38428" indent="-227686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593799" indent="-227686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49170" indent="-227686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04542" indent="-2276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59913" indent="-2276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15284" indent="-2276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70655" indent="-2276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fld id="{124D9050-3971-8C4B-95D5-3DD82A11BC99}" type="slidenum">
              <a:rPr lang="ru-RU">
                <a:latin typeface="Calibri" charset="0"/>
              </a:rPr>
              <a:pPr eaLnBrk="1" hangingPunct="1"/>
              <a:t>4</a:t>
            </a:fld>
            <a:endParaRPr lang="ru-RU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СРО НП ЦРФИН. Отчет о деятельности Партнерства за январь 2011 — июнь 2012 г.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BE1FD-0D55-483E-951E-EE2C4F4F10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СРО НП ЦРФИН. Отчет о деятельности Партнерства за январь 2011 — июнь 2012 г.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88392-23F9-417A-B45B-7190437829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СРО НП ЦРФИН. Отчет о деятельности Партнерства за январь 2011 — июнь 2012 г.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6C03F-4F65-4F9D-A253-EBAC5089B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СРО НП ЦРФИН. Отчет о деятельности Партнерства за январь 2011 — июнь 2012 г.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DF504-1770-43BD-B5FA-B66D1389DD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СРО НП ЦРФИН. Отчет о деятельности Партнерства за январь 2011 — июнь 2012 г.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E87BE-D291-44A2-8982-3468A21CF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Документы\ЦРФИН\фирстиль\CD\Docs\PowerPoint\@Elements\CRFIN-Logo-Ru-bw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3863" y="568325"/>
            <a:ext cx="3609975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254320" y="2582194"/>
            <a:ext cx="6233350" cy="1793826"/>
          </a:xfrm>
        </p:spPr>
        <p:txBody>
          <a:bodyPr anchor="b"/>
          <a:lstStyle>
            <a:lvl1pPr>
              <a:lnSpc>
                <a:spcPts val="4355"/>
              </a:lnSpc>
              <a:defRPr sz="3600"/>
            </a:lvl1pPr>
          </a:lstStyle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54320" y="4538849"/>
            <a:ext cx="6233350" cy="71923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подзаголовка</a:t>
            </a:r>
            <a:endParaRPr lang="ru-RU" dirty="0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15"/>
          <p:cNvCxnSpPr/>
          <p:nvPr userDrawn="1"/>
        </p:nvCxnSpPr>
        <p:spPr>
          <a:xfrm>
            <a:off x="917575" y="5805488"/>
            <a:ext cx="7570788" cy="0"/>
          </a:xfrm>
          <a:prstGeom prst="line">
            <a:avLst/>
          </a:prstGeom>
          <a:ln w="12700">
            <a:solidFill>
              <a:srgbClr val="B3B3B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D:\Документы\ЦРФИН\фирстиль\CD\Docs\PowerPoint\@Elements\CRFIN-Sign-bw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08063" y="6032500"/>
            <a:ext cx="2143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13912" y="621034"/>
            <a:ext cx="6592084" cy="784464"/>
          </a:xfrm>
        </p:spPr>
        <p:txBody>
          <a:bodyPr/>
          <a:lstStyle>
            <a:lvl1pPr>
              <a:lnSpc>
                <a:spcPts val="3629"/>
              </a:lnSpc>
              <a:defRPr sz="2900" spc="45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>
          <a:xfrm>
            <a:off x="1276111" y="1598471"/>
            <a:ext cx="6229885" cy="365961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4"/>
          </p:nvPr>
        </p:nvSpPr>
        <p:spPr>
          <a:xfrm>
            <a:off x="1403350" y="6232525"/>
            <a:ext cx="7085013" cy="3651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СРО НП ЦРФИН. Отчет о деятельности Партнерства за январь 2011 — июнь 2012 г.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СРО НП ЦРФИН. Отчет о деятельности Партнерства за январь 2011 — июнь 2012 г.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88998-FD7F-4FA1-B35B-4CB2E620D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СРО НП ЦРФИН. Отчет о деятельности Партнерства за январь 2011 — июнь 2012 г.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DC408-7C99-4096-AD91-D3C9AA05C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СРО НП ЦРФИН. Отчет о деятельности Партнерства за январь 2011 — июнь 2012 г.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0A060-DFB1-4BF3-A88B-54EF5A1939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СРО НП ЦРФИН. Отчет о деятельности Партнерства за январь 2011 — июнь 2012 г.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2116D-88AB-4CBF-BF40-C6CB10F0E2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СРО НП ЦРФИН. Отчет о деятельности Партнерства за январь 2011 — июнь 2012 г.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59031-5EA5-4790-AD39-4E31EAD59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СРО НП ЦРФИН. Отчет о деятельности Партнерства за январь 2011 — июнь 2012 г.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9591E-728C-485B-BB3A-25D99F915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СРО НП ЦРФИН. Отчет о деятельности Партнерства за январь 2011 — июнь 2012 г.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1DC929-E523-42C0-88FB-3372E20CD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rfin.ru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ufor.ru/elite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>
          <a:xfrm>
            <a:off x="1475656" y="2132856"/>
            <a:ext cx="6450013" cy="2803525"/>
          </a:xfrm>
        </p:spPr>
        <p:txBody>
          <a:bodyPr/>
          <a:lstStyle/>
          <a:p>
            <a:pPr eaLnBrk="1" hangingPunct="1">
              <a:lnSpc>
                <a:spcPts val="4350"/>
              </a:lnSpc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Саморегулируемая организация некоммерческое партнерство 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«Центр регулирования внебиржевых финансовых инструментов и технологий»</a:t>
            </a:r>
            <a:b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СРО НП ЦРФИН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endParaRPr lang="ru-RU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19118" cy="720080"/>
          </a:xfrm>
        </p:spPr>
        <p:txBody>
          <a:bodyPr/>
          <a:lstStyle/>
          <a:p>
            <a:pPr eaLnBrk="1" hangingPunct="1">
              <a:lnSpc>
                <a:spcPts val="3625"/>
              </a:lnSpc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Члены СРО НП ЦРФИН</a:t>
            </a:r>
          </a:p>
        </p:txBody>
      </p:sp>
      <p:sp>
        <p:nvSpPr>
          <p:cNvPr id="19463" name="Нижний колонтитул 4"/>
          <p:cNvSpPr>
            <a:spLocks noGrp="1"/>
          </p:cNvSpPr>
          <p:nvPr>
            <p:ph type="ftr" sz="quarter" idx="14"/>
          </p:nvPr>
        </p:nvSpPr>
        <p:spPr bwMode="auto">
          <a:xfrm>
            <a:off x="1258888" y="6159500"/>
            <a:ext cx="7273925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898989"/>
                </a:solidFill>
                <a:latin typeface="Times New Roman" pitchFamily="18" charset="0"/>
              </a:rPr>
              <a:t>СРО НП ЦРФИН. </a:t>
            </a:r>
            <a:r>
              <a:rPr lang="en-US" sz="1400" dirty="0" err="1" smtClean="0">
                <a:solidFill>
                  <a:srgbClr val="898989"/>
                </a:solidFill>
                <a:latin typeface="Times New Roman" pitchFamily="18" charset="0"/>
              </a:rPr>
              <a:t>www.crfin.ru</a:t>
            </a:r>
            <a:endParaRPr lang="ru-RU" sz="1400" dirty="0" smtClean="0">
              <a:solidFill>
                <a:srgbClr val="898989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rgbClr val="898989"/>
              </a:solidFill>
              <a:latin typeface="Times New Roman" pitchFamily="18" charset="0"/>
            </a:endParaRPr>
          </a:p>
        </p:txBody>
      </p:sp>
      <p:pic>
        <p:nvPicPr>
          <p:cNvPr id="19459" name="Picture 5" descr="image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643446"/>
            <a:ext cx="1296986" cy="1068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6" descr="image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214554"/>
            <a:ext cx="187325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7" descr="h_1348510671_3194874_9d2be282b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3714752"/>
            <a:ext cx="1654176" cy="31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8" descr="freshforex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3643314"/>
            <a:ext cx="21590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9" descr="gc_200x141_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0151" y="4786321"/>
            <a:ext cx="1341262" cy="946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11" descr="am_logo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51500" y="2060575"/>
            <a:ext cx="3311525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12" descr="image00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43438" y="2071678"/>
            <a:ext cx="1069154" cy="10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14" descr="69618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15206" y="4714884"/>
            <a:ext cx="1009648" cy="1009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Picture 15" descr="press_r_050477f4-9b4d-4ff0-bcdc-fa3a4c7beac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00430" y="4643446"/>
            <a:ext cx="1071560" cy="1071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1\AppData\Local\Temp\Rar$DI03.214\логотип-вертикальный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4348" y="2219776"/>
            <a:ext cx="1285852" cy="888566"/>
          </a:xfrm>
          <a:prstGeom prst="rect">
            <a:avLst/>
          </a:prstGeom>
          <a:noFill/>
        </p:spPr>
      </p:pic>
      <p:pic>
        <p:nvPicPr>
          <p:cNvPr id="14" name="Изображение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491880" y="3645024"/>
            <a:ext cx="2141902" cy="46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96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636838"/>
            <a:ext cx="6591300" cy="784225"/>
          </a:xfrm>
        </p:spPr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/>
            </a:r>
            <a:br>
              <a:rPr lang="ru-RU" dirty="0" smtClean="0">
                <a:latin typeface="Times New Roman"/>
                <a:cs typeface="Times New Roman"/>
              </a:rPr>
            </a:br>
            <a:r>
              <a:rPr lang="ru-RU" dirty="0">
                <a:latin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cs typeface="Times New Roman"/>
              </a:rPr>
            </a:br>
            <a:r>
              <a:rPr lang="ru-RU" dirty="0" smtClean="0">
                <a:latin typeface="Times New Roman"/>
                <a:cs typeface="Times New Roman"/>
              </a:rPr>
              <a:t/>
            </a:r>
            <a:br>
              <a:rPr lang="ru-RU" dirty="0" smtClean="0">
                <a:latin typeface="Times New Roman"/>
                <a:cs typeface="Times New Roman"/>
              </a:rPr>
            </a:br>
            <a:r>
              <a:rPr lang="ru-RU" b="1" dirty="0" smtClean="0">
                <a:latin typeface="Times New Roman"/>
                <a:cs typeface="Times New Roman"/>
              </a:rPr>
              <a:t>Контактная информация</a:t>
            </a:r>
            <a:r>
              <a:rPr lang="ru-RU" dirty="0" smtClean="0">
                <a:latin typeface="Times New Roman"/>
                <a:cs typeface="Times New Roman"/>
              </a:rPr>
              <a:t>:</a:t>
            </a:r>
            <a:br>
              <a:rPr lang="ru-RU" dirty="0" smtClean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/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ru-RU" dirty="0">
                <a:latin typeface="Times New Roman"/>
                <a:cs typeface="Times New Roman"/>
              </a:rPr>
              <a:t>Адрес: 105120, Российская Федерация, г. Москва, </a:t>
            </a:r>
            <a:r>
              <a:rPr lang="ru-RU" dirty="0" smtClean="0">
                <a:latin typeface="Times New Roman"/>
                <a:cs typeface="Times New Roman"/>
              </a:rPr>
              <a:t>Малый Черкасский переулок</a:t>
            </a:r>
            <a:r>
              <a:rPr lang="ru-RU" dirty="0">
                <a:latin typeface="Times New Roman"/>
                <a:cs typeface="Times New Roman"/>
              </a:rPr>
              <a:t>, д. </a:t>
            </a:r>
            <a:r>
              <a:rPr lang="ru-RU" dirty="0" smtClean="0">
                <a:latin typeface="Times New Roman"/>
                <a:cs typeface="Times New Roman"/>
              </a:rPr>
              <a:t>2, </a:t>
            </a:r>
            <a:r>
              <a:rPr lang="ru-RU" dirty="0">
                <a:latin typeface="Times New Roman"/>
                <a:cs typeface="Times New Roman"/>
              </a:rPr>
              <a:t>офис </a:t>
            </a:r>
            <a:r>
              <a:rPr lang="ru-RU" dirty="0" smtClean="0">
                <a:latin typeface="Times New Roman"/>
                <a:cs typeface="Times New Roman"/>
              </a:rPr>
              <a:t>13-14</a:t>
            </a:r>
            <a:r>
              <a:rPr lang="ru-RU" dirty="0">
                <a:latin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cs typeface="Times New Roman"/>
              </a:rPr>
            </a:br>
            <a:r>
              <a:rPr lang="ru-RU" dirty="0" smtClean="0">
                <a:latin typeface="Times New Roman"/>
                <a:cs typeface="Times New Roman"/>
              </a:rPr>
              <a:t>E-</a:t>
            </a:r>
            <a:r>
              <a:rPr lang="ru-RU" dirty="0" err="1" smtClean="0">
                <a:latin typeface="Times New Roman"/>
                <a:cs typeface="Times New Roman"/>
              </a:rPr>
              <a:t>mail</a:t>
            </a:r>
            <a:r>
              <a:rPr lang="ru-RU" dirty="0" smtClean="0">
                <a:latin typeface="Times New Roman"/>
                <a:cs typeface="Times New Roman"/>
              </a:rPr>
              <a:t>: </a:t>
            </a:r>
            <a:r>
              <a:rPr lang="da-DK" u="sng" dirty="0" smtClean="0">
                <a:latin typeface="Times New Roman"/>
                <a:cs typeface="Times New Roman"/>
                <a:hlinkClick r:id="rId2"/>
              </a:rPr>
              <a:t>info</a:t>
            </a:r>
            <a:r>
              <a:rPr lang="da-DK" u="sng" dirty="0">
                <a:latin typeface="Times New Roman"/>
                <a:cs typeface="Times New Roman"/>
                <a:hlinkClick r:id="rId2"/>
              </a:rPr>
              <a:t>@crfin.ru</a:t>
            </a:r>
            <a:r>
              <a:rPr lang="da-DK" u="sng" dirty="0">
                <a:latin typeface="Times New Roman"/>
                <a:cs typeface="Times New Roman"/>
              </a:rPr>
              <a:t/>
            </a:r>
            <a:br>
              <a:rPr lang="da-DK" u="sng" dirty="0">
                <a:latin typeface="Times New Roman"/>
                <a:cs typeface="Times New Roman"/>
              </a:rPr>
            </a:br>
            <a:r>
              <a:rPr lang="ru-RU" dirty="0">
                <a:latin typeface="Times New Roman"/>
                <a:cs typeface="Times New Roman"/>
              </a:rPr>
              <a:t> </a:t>
            </a:r>
            <a:br>
              <a:rPr lang="ru-RU" dirty="0">
                <a:latin typeface="Times New Roman"/>
                <a:cs typeface="Times New Roman"/>
              </a:rPr>
            </a:br>
            <a:r>
              <a:rPr lang="ru-RU" dirty="0" smtClean="0">
                <a:latin typeface="Times New Roman"/>
                <a:cs typeface="Times New Roman"/>
              </a:rPr>
              <a:t/>
            </a:r>
            <a:br>
              <a:rPr lang="ru-RU" dirty="0" smtClean="0">
                <a:latin typeface="Times New Roman"/>
                <a:cs typeface="Times New Roman"/>
              </a:rPr>
            </a:br>
            <a:endParaRPr lang="ru-RU" dirty="0" smtClean="0">
              <a:latin typeface="Times New Roman"/>
              <a:cs typeface="Times New Roman"/>
            </a:endParaRPr>
          </a:p>
        </p:txBody>
      </p:sp>
      <p:sp>
        <p:nvSpPr>
          <p:cNvPr id="23557" name="Нижний колонтитул 4"/>
          <p:cNvSpPr>
            <a:spLocks noGrp="1"/>
          </p:cNvSpPr>
          <p:nvPr>
            <p:ph type="ftr" sz="quarter" idx="14"/>
          </p:nvPr>
        </p:nvSpPr>
        <p:spPr bwMode="auto">
          <a:xfrm>
            <a:off x="1258888" y="6159500"/>
            <a:ext cx="7273925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>
                <a:solidFill>
                  <a:srgbClr val="898989"/>
                </a:solidFill>
              </a:rPr>
              <a:t>СРО НП ЦРФИН. </a:t>
            </a:r>
            <a:r>
              <a:rPr lang="en-US" dirty="0" smtClean="0">
                <a:solidFill>
                  <a:srgbClr val="898989"/>
                </a:solidFill>
              </a:rPr>
              <a:t>201</a:t>
            </a:r>
            <a:r>
              <a:rPr lang="ru-RU" dirty="0" smtClean="0">
                <a:solidFill>
                  <a:srgbClr val="898989"/>
                </a:solidFill>
              </a:rPr>
              <a:t>1</a:t>
            </a:r>
            <a:r>
              <a:rPr lang="en-US" dirty="0" smtClean="0">
                <a:solidFill>
                  <a:srgbClr val="898989"/>
                </a:solidFill>
              </a:rPr>
              <a:t>-2013</a:t>
            </a:r>
            <a:endParaRPr lang="ru-RU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20713"/>
            <a:ext cx="6591300" cy="784225"/>
          </a:xfrm>
        </p:spPr>
        <p:txBody>
          <a:bodyPr/>
          <a:lstStyle/>
          <a:p>
            <a:pPr eaLnBrk="1" hangingPunct="1">
              <a:lnSpc>
                <a:spcPts val="3625"/>
              </a:lnSpc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СРО НП ЦРФИН</a:t>
            </a:r>
          </a:p>
        </p:txBody>
      </p:sp>
      <p:sp>
        <p:nvSpPr>
          <p:cNvPr id="17447" name="Нижний колонтитул 4"/>
          <p:cNvSpPr>
            <a:spLocks noGrp="1"/>
          </p:cNvSpPr>
          <p:nvPr>
            <p:ph type="ftr" sz="quarter" idx="14"/>
          </p:nvPr>
        </p:nvSpPr>
        <p:spPr bwMode="auto">
          <a:xfrm>
            <a:off x="1258888" y="6592267"/>
            <a:ext cx="7273925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898989"/>
                </a:solidFill>
                <a:latin typeface="Times New Roman" pitchFamily="18" charset="0"/>
              </a:rPr>
              <a:t>СРО НП ЦРФИН. </a:t>
            </a:r>
            <a:r>
              <a:rPr lang="en-US" sz="1400" smtClean="0">
                <a:solidFill>
                  <a:srgbClr val="898989"/>
                </a:solidFill>
                <a:latin typeface="Times New Roman" pitchFamily="18" charset="0"/>
              </a:rPr>
              <a:t>www.crfin.ru</a:t>
            </a:r>
            <a:endParaRPr lang="ru-RU" sz="1400" smtClean="0">
              <a:solidFill>
                <a:srgbClr val="898989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400" smtClean="0">
              <a:solidFill>
                <a:srgbClr val="898989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1412776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Центр регулирования внебиржевых инструментов и технологий (ЦРФИН)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smtClean="0"/>
              <a:t>саморегулируемая </a:t>
            </a:r>
            <a:r>
              <a:rPr lang="ru-RU" dirty="0"/>
              <a:t>организация, объединяющая компании, </a:t>
            </a:r>
            <a:r>
              <a:rPr lang="ru-RU" dirty="0" smtClean="0"/>
              <a:t>осуществляющие профессиональную деятельность на валютном рынке </a:t>
            </a:r>
            <a:r>
              <a:rPr lang="ru-RU" dirty="0" err="1" smtClean="0"/>
              <a:t>форекс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Внесена </a:t>
            </a:r>
            <a:r>
              <a:rPr lang="ru-RU" dirty="0"/>
              <a:t>в государственный реестр саморегулируемых организаций 15 июня 2011г. за  номером </a:t>
            </a:r>
            <a:r>
              <a:rPr lang="ru-RU" b="1" dirty="0"/>
              <a:t>№ 0189</a:t>
            </a:r>
            <a:r>
              <a:rPr lang="ru-RU" b="1" dirty="0" smtClean="0"/>
              <a:t>.</a:t>
            </a:r>
          </a:p>
          <a:p>
            <a:endParaRPr lang="ru-RU" b="1" dirty="0"/>
          </a:p>
          <a:p>
            <a:r>
              <a:rPr lang="ru-RU" dirty="0"/>
              <a:t>На сегодняшний </a:t>
            </a:r>
            <a:r>
              <a:rPr lang="ru-RU" dirty="0" smtClean="0"/>
              <a:t>день в СРО </a:t>
            </a:r>
            <a:r>
              <a:rPr lang="ru-RU" dirty="0"/>
              <a:t>НП ЦРФИН </a:t>
            </a:r>
            <a:r>
              <a:rPr lang="ru-RU" dirty="0" smtClean="0"/>
              <a:t>объединены и функционируют 31 субъект предпринимательской </a:t>
            </a:r>
            <a:r>
              <a:rPr lang="ru-RU" dirty="0"/>
              <a:t>деятельности на валютном </a:t>
            </a:r>
            <a:r>
              <a:rPr lang="ru-RU" dirty="0" smtClean="0"/>
              <a:t>рынке </a:t>
            </a:r>
            <a:r>
              <a:rPr lang="ru-RU" dirty="0" err="1"/>
              <a:t>ф</a:t>
            </a:r>
            <a:r>
              <a:rPr lang="ru-RU" dirty="0" err="1" smtClean="0"/>
              <a:t>орекс</a:t>
            </a:r>
            <a:r>
              <a:rPr lang="ru-RU" dirty="0"/>
              <a:t>. 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20713"/>
            <a:ext cx="6591300" cy="784225"/>
          </a:xfrm>
        </p:spPr>
        <p:txBody>
          <a:bodyPr/>
          <a:lstStyle/>
          <a:p>
            <a:pPr eaLnBrk="1" hangingPunct="1">
              <a:lnSpc>
                <a:spcPts val="3625"/>
              </a:lnSpc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Цели и задачи СРО НП ЦРФИН</a:t>
            </a:r>
          </a:p>
        </p:txBody>
      </p:sp>
      <p:sp>
        <p:nvSpPr>
          <p:cNvPr id="17447" name="Нижний колонтитул 4"/>
          <p:cNvSpPr>
            <a:spLocks noGrp="1"/>
          </p:cNvSpPr>
          <p:nvPr>
            <p:ph type="ftr" sz="quarter" idx="14"/>
          </p:nvPr>
        </p:nvSpPr>
        <p:spPr bwMode="auto">
          <a:xfrm>
            <a:off x="1258888" y="6159500"/>
            <a:ext cx="7273925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898989"/>
                </a:solidFill>
                <a:latin typeface="Times New Roman" pitchFamily="18" charset="0"/>
              </a:rPr>
              <a:t>СРО НП ЦРФИН. </a:t>
            </a:r>
            <a:r>
              <a:rPr lang="en-US" sz="1400" smtClean="0">
                <a:solidFill>
                  <a:srgbClr val="898989"/>
                </a:solidFill>
                <a:latin typeface="Times New Roman" pitchFamily="18" charset="0"/>
              </a:rPr>
              <a:t>www.crfin.ru</a:t>
            </a:r>
            <a:endParaRPr lang="ru-RU" sz="1400" smtClean="0">
              <a:solidFill>
                <a:srgbClr val="898989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400" smtClean="0">
              <a:solidFill>
                <a:srgbClr val="898989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1412776"/>
            <a:ext cx="74168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marL="285750" indent="-285750">
              <a:buFont typeface="Arial"/>
              <a:buChar char="•"/>
            </a:pPr>
            <a:r>
              <a:rPr lang="ru-RU" dirty="0" smtClean="0"/>
              <a:t>Объединение профессиональных участников рынка </a:t>
            </a:r>
            <a:r>
              <a:rPr lang="ru-RU" dirty="0" err="1" smtClean="0"/>
              <a:t>форекс</a:t>
            </a:r>
            <a:r>
              <a:rPr lang="ru-RU" dirty="0"/>
              <a:t>;</a:t>
            </a:r>
            <a:endParaRPr lang="ru-RU" dirty="0" smtClean="0"/>
          </a:p>
          <a:p>
            <a:pPr marL="285750" indent="-285750">
              <a:buFont typeface="Arial"/>
              <a:buChar char="•"/>
            </a:pPr>
            <a:r>
              <a:rPr lang="ru-RU" dirty="0" smtClean="0"/>
              <a:t>установление единых правил </a:t>
            </a:r>
            <a:r>
              <a:rPr lang="ru-RU" dirty="0"/>
              <a:t>и стандартов деятельности </a:t>
            </a:r>
            <a:r>
              <a:rPr lang="ru-RU" dirty="0" smtClean="0"/>
              <a:t>профессиональных участников рынка;</a:t>
            </a:r>
          </a:p>
          <a:p>
            <a:pPr marL="285750" indent="-285750">
              <a:buFont typeface="Arial"/>
              <a:buChar char="•"/>
            </a:pPr>
            <a:endParaRPr lang="ru-RU" dirty="0" smtClean="0"/>
          </a:p>
          <a:p>
            <a:pPr marL="285750" indent="-285750">
              <a:buFont typeface="Arial"/>
              <a:buChar char="•"/>
            </a:pPr>
            <a:r>
              <a:rPr lang="ru-RU" dirty="0" smtClean="0"/>
              <a:t>Защита </a:t>
            </a:r>
            <a:r>
              <a:rPr lang="ru-RU" dirty="0"/>
              <a:t>прав и законных интересов членов ЦРФИН ;</a:t>
            </a:r>
          </a:p>
          <a:p>
            <a:pPr marL="285750" indent="-285750">
              <a:buFont typeface="Arial"/>
              <a:buChar char="•"/>
            </a:pPr>
            <a:endParaRPr lang="ru-RU" dirty="0" smtClean="0"/>
          </a:p>
          <a:p>
            <a:pPr marL="285750" indent="-285750">
              <a:buFont typeface="Arial"/>
              <a:buChar char="•"/>
            </a:pPr>
            <a:r>
              <a:rPr lang="ru-RU" dirty="0" smtClean="0"/>
              <a:t>Развитие </a:t>
            </a:r>
            <a:r>
              <a:rPr lang="ru-RU" dirty="0"/>
              <a:t>и совершенствование системы регулирования рынка </a:t>
            </a:r>
            <a:r>
              <a:rPr lang="ru-RU" dirty="0" err="1"/>
              <a:t>форекс</a:t>
            </a:r>
            <a:r>
              <a:rPr lang="ru-RU" dirty="0"/>
              <a:t>; </a:t>
            </a:r>
            <a:endParaRPr lang="ru-RU" dirty="0" smtClean="0"/>
          </a:p>
          <a:p>
            <a:pPr marL="285750" indent="-285750">
              <a:buFont typeface="Arial"/>
              <a:buChar char="•"/>
            </a:pPr>
            <a:endParaRPr lang="ru-RU" dirty="0" smtClean="0"/>
          </a:p>
          <a:p>
            <a:pPr marL="285750" indent="-285750">
              <a:buFont typeface="Arial"/>
              <a:buChar char="•"/>
            </a:pPr>
            <a:r>
              <a:rPr lang="ru-RU" dirty="0" smtClean="0"/>
              <a:t>Осуществление </a:t>
            </a:r>
            <a:r>
              <a:rPr lang="ru-RU" dirty="0"/>
              <a:t>мониторинга деятельности </a:t>
            </a:r>
            <a:r>
              <a:rPr lang="ru-RU" dirty="0" smtClean="0"/>
              <a:t>и </a:t>
            </a:r>
            <a:r>
              <a:rPr lang="ru-RU" dirty="0"/>
              <a:t>контроль за соблюдением правил членов </a:t>
            </a:r>
            <a:r>
              <a:rPr lang="ru-RU" dirty="0" smtClean="0"/>
              <a:t>ЦРФИН.</a:t>
            </a:r>
            <a:endParaRPr lang="ru-RU" u="sng" dirty="0" smtClean="0">
              <a:hlinkClick r:id="rId2"/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5658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fld id="{0E11C1D8-A2FD-9F43-B962-A865E3275B09}" type="slidenum">
              <a:rPr lang="ru-RU">
                <a:solidFill>
                  <a:srgbClr val="898989"/>
                </a:solidFill>
                <a:latin typeface="Calibri" charset="0"/>
              </a:rPr>
              <a:pPr eaLnBrk="1" hangingPunct="1"/>
              <a:t>4</a:t>
            </a:fld>
            <a:endParaRPr lang="ru-RU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6149" name="TextBox 1"/>
          <p:cNvSpPr txBox="1">
            <a:spLocks noChangeArrowheads="1"/>
          </p:cNvSpPr>
          <p:nvPr/>
        </p:nvSpPr>
        <p:spPr bwMode="auto">
          <a:xfrm>
            <a:off x="249238" y="928688"/>
            <a:ext cx="8645525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 eaLnBrk="1" hangingPunct="1"/>
            <a:r>
              <a:rPr lang="ru-RU" sz="2900" b="1" dirty="0">
                <a:latin typeface="Times New Roman" charset="0"/>
                <a:cs typeface="Times New Roman" charset="0"/>
              </a:rPr>
              <a:t>Структура СРО </a:t>
            </a:r>
            <a:r>
              <a:rPr lang="ru-RU" sz="2900" b="1" dirty="0" smtClean="0">
                <a:latin typeface="Times New Roman" charset="0"/>
                <a:cs typeface="Times New Roman" charset="0"/>
              </a:rPr>
              <a:t>НП ЦРФИН</a:t>
            </a:r>
            <a:endParaRPr lang="ru-RU" sz="2900" b="1" dirty="0">
              <a:latin typeface="Times New Roman" charset="0"/>
              <a:cs typeface="Times New Roman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1988840"/>
            <a:ext cx="1670446" cy="10115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charset="0"/>
                <a:ea typeface="Arial" charset="0"/>
                <a:cs typeface="Times New Roman" charset="0"/>
              </a:rPr>
              <a:t>Общее собрание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charset="0"/>
                <a:ea typeface="Arial" charset="0"/>
                <a:cs typeface="Times New Roman" charset="0"/>
              </a:rPr>
              <a:t>ч</a:t>
            </a:r>
            <a:r>
              <a:rPr lang="ru-RU" sz="1400" b="1" dirty="0" smtClean="0">
                <a:solidFill>
                  <a:schemeClr val="tx1"/>
                </a:solidFill>
                <a:latin typeface="Times New Roman" charset="0"/>
                <a:ea typeface="Arial" charset="0"/>
                <a:cs typeface="Times New Roman" charset="0"/>
              </a:rPr>
              <a:t>ленов</a:t>
            </a:r>
            <a:endParaRPr lang="ru-RU" sz="800" b="1" dirty="0">
              <a:solidFill>
                <a:schemeClr val="tx1"/>
              </a:solidFill>
              <a:latin typeface="Times New Roman" charset="0"/>
              <a:ea typeface="Arial" charset="0"/>
              <a:cs typeface="Times New Roman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charset="0"/>
                <a:ea typeface="Arial" charset="0"/>
                <a:cs typeface="Times New Roman" charset="0"/>
              </a:rPr>
              <a:t>(высший руководящий орган)</a:t>
            </a:r>
            <a:endParaRPr lang="ru-RU" sz="1200" dirty="0">
              <a:solidFill>
                <a:schemeClr val="tx1"/>
              </a:solidFill>
              <a:latin typeface="Times New Roman" charset="0"/>
              <a:ea typeface="Arial" charset="0"/>
              <a:cs typeface="Times New Roman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63" y="2143125"/>
            <a:ext cx="2214562" cy="714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charset="0"/>
                <a:ea typeface="Arial" charset="0"/>
                <a:cs typeface="Times New Roman" charset="0"/>
              </a:rPr>
              <a:t>Совет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charset="0"/>
                <a:ea typeface="Arial" charset="0"/>
                <a:cs typeface="Times New Roman" charset="0"/>
              </a:rPr>
              <a:t>(постоянно действующий коллегиальный орган)</a:t>
            </a:r>
            <a:endParaRPr lang="ru-RU" sz="1200" dirty="0">
              <a:solidFill>
                <a:schemeClr val="tx1"/>
              </a:solidFill>
              <a:latin typeface="Times New Roman" charset="0"/>
              <a:ea typeface="Arial" charset="0"/>
              <a:cs typeface="Times New Roman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47581" y="2143125"/>
            <a:ext cx="2428875" cy="714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charset="0"/>
                <a:ea typeface="Arial" charset="0"/>
                <a:cs typeface="Times New Roman" charset="0"/>
              </a:rPr>
              <a:t>Председатель Правления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charset="0"/>
                <a:ea typeface="Arial" charset="0"/>
                <a:cs typeface="Times New Roman" charset="0"/>
              </a:rPr>
              <a:t>(Исполнительный орган)</a:t>
            </a:r>
            <a:endParaRPr lang="ru-RU" sz="1200" dirty="0">
              <a:solidFill>
                <a:schemeClr val="tx1"/>
              </a:solidFill>
              <a:latin typeface="Times New Roman" charset="0"/>
              <a:ea typeface="Arial" charset="0"/>
              <a:cs typeface="Times New Roman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07704" y="3501008"/>
            <a:ext cx="2214562" cy="6429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charset="0"/>
                <a:ea typeface="Arial" charset="0"/>
                <a:cs typeface="Times New Roman" charset="0"/>
              </a:rPr>
              <a:t>Специализированные органы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716016" y="3501008"/>
            <a:ext cx="2127722" cy="6423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charset="0"/>
                <a:ea typeface="Arial" charset="0"/>
                <a:cs typeface="Times New Roman" charset="0"/>
              </a:rPr>
              <a:t>Правление</a:t>
            </a:r>
            <a:endParaRPr lang="ru-RU" sz="1400" b="1" dirty="0">
              <a:solidFill>
                <a:schemeClr val="tx1"/>
              </a:solidFill>
              <a:latin typeface="Times New Roman" charset="0"/>
              <a:ea typeface="Arial" charset="0"/>
              <a:cs typeface="Times New Roman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27784" y="5301208"/>
            <a:ext cx="1643063" cy="6480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charset="0"/>
                <a:ea typeface="Arial" charset="0"/>
                <a:cs typeface="Times New Roman" charset="0"/>
              </a:rPr>
              <a:t>Контролирующая</a:t>
            </a:r>
            <a:endParaRPr lang="ru-RU" sz="1400" b="1" dirty="0">
              <a:solidFill>
                <a:schemeClr val="tx1"/>
              </a:solidFill>
              <a:latin typeface="Times New Roman" charset="0"/>
              <a:ea typeface="Arial" charset="0"/>
              <a:cs typeface="Times New Roman" charset="0"/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charset="0"/>
                <a:ea typeface="Arial" charset="0"/>
                <a:cs typeface="Times New Roman" charset="0"/>
              </a:rPr>
              <a:t>комиссия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5301208"/>
            <a:ext cx="1728192" cy="6480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charset="0"/>
                <a:ea typeface="Arial" charset="0"/>
                <a:cs typeface="Times New Roman" charset="0"/>
              </a:rPr>
              <a:t>Дисциплинарная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charset="0"/>
                <a:ea typeface="Arial" charset="0"/>
                <a:cs typeface="Times New Roman" charset="0"/>
              </a:rPr>
              <a:t>комиссия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164288" y="3501008"/>
            <a:ext cx="1857375" cy="6429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charset="0"/>
                <a:ea typeface="Arial" charset="0"/>
                <a:cs typeface="Times New Roman" charset="0"/>
              </a:rPr>
              <a:t>Экспертный </a:t>
            </a:r>
            <a:r>
              <a:rPr lang="ru-RU" sz="1400" b="1" dirty="0" smtClean="0">
                <a:solidFill>
                  <a:schemeClr val="tx1"/>
                </a:solidFill>
                <a:latin typeface="Times New Roman" charset="0"/>
                <a:ea typeface="Arial" charset="0"/>
                <a:cs typeface="Times New Roman" charset="0"/>
              </a:rPr>
              <a:t>совет</a:t>
            </a:r>
            <a:endParaRPr lang="ru-RU" sz="1400" b="1" dirty="0">
              <a:solidFill>
                <a:schemeClr val="tx1"/>
              </a:solidFill>
              <a:latin typeface="Times New Roman" charset="0"/>
              <a:ea typeface="Arial" charset="0"/>
              <a:cs typeface="Times New Roman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39552" y="5301208"/>
            <a:ext cx="1857375" cy="647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charset="0"/>
                <a:ea typeface="Arial" charset="0"/>
                <a:cs typeface="Times New Roman" charset="0"/>
              </a:rPr>
              <a:t>Третейский суд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charset="0"/>
                <a:ea typeface="Arial" charset="0"/>
                <a:cs typeface="Times New Roman" charset="0"/>
              </a:rPr>
              <a:t>при</a:t>
            </a:r>
            <a:r>
              <a:rPr lang="en-US" sz="1400" b="1" dirty="0">
                <a:solidFill>
                  <a:schemeClr val="tx1"/>
                </a:solidFill>
                <a:latin typeface="Times New Roman" charset="0"/>
                <a:ea typeface="Arial" charset="0"/>
                <a:cs typeface="Times New Roman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charset="0"/>
                <a:ea typeface="Arial" charset="0"/>
                <a:cs typeface="Times New Roman" charset="0"/>
              </a:rPr>
              <a:t>ЦРФИН</a:t>
            </a:r>
            <a:endParaRPr lang="ru-RU" sz="1400" b="1" dirty="0">
              <a:solidFill>
                <a:schemeClr val="tx1"/>
              </a:solidFill>
              <a:latin typeface="Times New Roman" charset="0"/>
              <a:ea typeface="Arial" charset="0"/>
              <a:cs typeface="Times New Roman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1403648" y="4725144"/>
            <a:ext cx="3816424" cy="95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3062908" y="5010100"/>
            <a:ext cx="5715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4935116" y="5010100"/>
            <a:ext cx="5715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9" idx="3"/>
            <a:endCxn id="10" idx="1"/>
          </p:cNvCxnSpPr>
          <p:nvPr/>
        </p:nvCxnSpPr>
        <p:spPr>
          <a:xfrm>
            <a:off x="2786062" y="2494608"/>
            <a:ext cx="571501" cy="5705"/>
          </a:xfrm>
          <a:prstGeom prst="straightConnector1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0" idx="3"/>
            <a:endCxn id="11" idx="1"/>
          </p:cNvCxnSpPr>
          <p:nvPr/>
        </p:nvCxnSpPr>
        <p:spPr>
          <a:xfrm>
            <a:off x="5572125" y="2500313"/>
            <a:ext cx="675456" cy="0"/>
          </a:xfrm>
          <a:prstGeom prst="straightConnector1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3458443" y="3174405"/>
            <a:ext cx="644525" cy="1587"/>
          </a:xfrm>
          <a:prstGeom prst="straightConnector1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7995740" y="3173612"/>
            <a:ext cx="642938" cy="1587"/>
          </a:xfrm>
          <a:prstGeom prst="straightConnector1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1118692" y="5010100"/>
            <a:ext cx="5715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6195540" y="3173612"/>
            <a:ext cx="642938" cy="1587"/>
          </a:xfrm>
          <a:prstGeom prst="straightConnector1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3059832" y="4149080"/>
            <a:ext cx="0" cy="571500"/>
          </a:xfrm>
          <a:prstGeom prst="straightConnector1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8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88913"/>
            <a:ext cx="7545387" cy="784225"/>
          </a:xfrm>
        </p:spPr>
        <p:txBody>
          <a:bodyPr>
            <a:normAutofit/>
          </a:bodyPr>
          <a:lstStyle/>
          <a:p>
            <a:pPr eaLnBrk="1" hangingPunct="1">
              <a:lnSpc>
                <a:spcPts val="3625"/>
              </a:lnSpc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Экспертный совет СРО НП ЦРФИН</a:t>
            </a:r>
          </a:p>
        </p:txBody>
      </p:sp>
      <p:sp>
        <p:nvSpPr>
          <p:cNvPr id="22530" name="Текст 4"/>
          <p:cNvSpPr>
            <a:spLocks noGrp="1"/>
          </p:cNvSpPr>
          <p:nvPr>
            <p:ph type="body" sz="quarter" idx="13"/>
          </p:nvPr>
        </p:nvSpPr>
        <p:spPr>
          <a:xfrm>
            <a:off x="971600" y="1052736"/>
            <a:ext cx="7500990" cy="3659187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latin typeface="Arial"/>
                <a:cs typeface="Arial"/>
              </a:rPr>
              <a:t>Экспертный Совет СРО НП ЦРФИН (далее Экспертный совет) – консультативно</a:t>
            </a:r>
            <a:r>
              <a:rPr lang="ru-RU" sz="1800" dirty="0" smtClean="0">
                <a:solidFill>
                  <a:srgbClr val="000000"/>
                </a:solidFill>
                <a:latin typeface="Arial"/>
                <a:cs typeface="Arial"/>
              </a:rPr>
              <a:t>-совещательный </a:t>
            </a:r>
            <a:r>
              <a:rPr lang="ru-RU" sz="1800" dirty="0">
                <a:solidFill>
                  <a:srgbClr val="000000"/>
                </a:solidFill>
                <a:latin typeface="Arial"/>
                <a:cs typeface="Arial"/>
              </a:rPr>
              <a:t>орган при Председателе </a:t>
            </a:r>
            <a:r>
              <a:rPr lang="ru-RU" sz="1800" dirty="0" smtClean="0">
                <a:solidFill>
                  <a:srgbClr val="000000"/>
                </a:solidFill>
                <a:latin typeface="Arial"/>
                <a:cs typeface="Arial"/>
              </a:rPr>
              <a:t>Правления.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000000"/>
                </a:solidFill>
                <a:latin typeface="Arial"/>
                <a:cs typeface="Arial"/>
              </a:rPr>
              <a:t>Экспертный </a:t>
            </a:r>
            <a:r>
              <a:rPr lang="ru-RU" sz="1800" dirty="0">
                <a:solidFill>
                  <a:srgbClr val="000000"/>
                </a:solidFill>
                <a:latin typeface="Arial"/>
                <a:cs typeface="Arial"/>
              </a:rPr>
              <a:t>совет образуется в целях рассмотрения вопросов, подготовки предложений, проведения экспертиз и мероприятий по совершенствованию </a:t>
            </a:r>
            <a:r>
              <a:rPr lang="ru-RU" sz="1800" dirty="0" smtClean="0">
                <a:solidFill>
                  <a:srgbClr val="000000"/>
                </a:solidFill>
                <a:latin typeface="Arial"/>
                <a:cs typeface="Arial"/>
              </a:rPr>
              <a:t>российского сегмента внебиржевого рынка </a:t>
            </a:r>
            <a:r>
              <a:rPr lang="ru-RU" sz="1800" dirty="0" err="1" smtClean="0">
                <a:solidFill>
                  <a:srgbClr val="000000"/>
                </a:solidFill>
                <a:latin typeface="Arial"/>
                <a:cs typeface="Arial"/>
              </a:rPr>
              <a:t>форекс</a:t>
            </a:r>
            <a:r>
              <a:rPr lang="ru-RU" sz="1800" dirty="0" smtClean="0">
                <a:solidFill>
                  <a:srgbClr val="000000"/>
                </a:solidFill>
                <a:latin typeface="Arial"/>
                <a:cs typeface="Arial"/>
              </a:rPr>
              <a:t>, в целом, и рынка </a:t>
            </a:r>
            <a:r>
              <a:rPr lang="ru-RU" sz="1800" dirty="0" err="1">
                <a:solidFill>
                  <a:srgbClr val="000000"/>
                </a:solidFill>
                <a:latin typeface="Arial"/>
                <a:cs typeface="Arial"/>
              </a:rPr>
              <a:t>форекс</a:t>
            </a:r>
            <a:r>
              <a:rPr lang="ru-RU" sz="1800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lang="ru-RU" sz="1800" dirty="0" smtClean="0">
                <a:solidFill>
                  <a:srgbClr val="000000"/>
                </a:solidFill>
                <a:latin typeface="Arial"/>
                <a:cs typeface="Arial"/>
              </a:rPr>
              <a:t>услуг, </a:t>
            </a:r>
            <a:r>
              <a:rPr lang="ru-RU" sz="1800" dirty="0">
                <a:solidFill>
                  <a:srgbClr val="000000"/>
                </a:solidFill>
                <a:latin typeface="Arial"/>
                <a:cs typeface="Arial"/>
              </a:rPr>
              <a:t>в </a:t>
            </a:r>
            <a:r>
              <a:rPr lang="ru-RU" sz="1800" dirty="0" smtClean="0">
                <a:solidFill>
                  <a:srgbClr val="000000"/>
                </a:solidFill>
                <a:latin typeface="Arial"/>
                <a:cs typeface="Arial"/>
              </a:rPr>
              <a:t>частности, в соответствии с международным опытом.</a:t>
            </a:r>
          </a:p>
          <a:p>
            <a:pPr marL="0" indent="0">
              <a:buNone/>
            </a:pPr>
            <a:r>
              <a:rPr lang="ru-RU" sz="1800" dirty="0">
                <a:latin typeface="Arial"/>
                <a:cs typeface="Arial"/>
              </a:rPr>
              <a:t>Решения Экспертного Совета имеют рекомендательный характер и представляются </a:t>
            </a:r>
            <a:r>
              <a:rPr lang="ru-RU" sz="1800" dirty="0" smtClean="0">
                <a:latin typeface="Arial"/>
                <a:cs typeface="Arial"/>
              </a:rPr>
              <a:t>с </a:t>
            </a:r>
            <a:r>
              <a:rPr lang="ru-RU" sz="1800" dirty="0">
                <a:latin typeface="Arial"/>
                <a:cs typeface="Arial"/>
              </a:rPr>
              <a:t>целью внесения соответствующих предложений в различные органы государственной власти Российской </a:t>
            </a:r>
            <a:r>
              <a:rPr lang="ru-RU" sz="1800" dirty="0" smtClean="0">
                <a:latin typeface="Arial"/>
                <a:cs typeface="Arial"/>
              </a:rPr>
              <a:t>Федерации.</a:t>
            </a:r>
            <a:endParaRPr lang="ru-RU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000000"/>
                </a:solidFill>
                <a:latin typeface="Arial"/>
                <a:cs typeface="Arial"/>
              </a:rPr>
              <a:t>В настоящее время членами Экспертного совета СРО НП ЦРФИН являются представители ФГ БКС, ФГ </a:t>
            </a:r>
            <a:r>
              <a:rPr lang="ru-RU" sz="1800" dirty="0" err="1" smtClean="0">
                <a:solidFill>
                  <a:srgbClr val="000000"/>
                </a:solidFill>
                <a:latin typeface="Arial"/>
                <a:cs typeface="Arial"/>
              </a:rPr>
              <a:t>Алор</a:t>
            </a:r>
            <a:r>
              <a:rPr lang="ru-RU" sz="18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nb-NO" sz="1800" dirty="0">
                <a:latin typeface="Arial"/>
                <a:cs typeface="Arial"/>
              </a:rPr>
              <a:t>ЗАО «</a:t>
            </a:r>
            <a:r>
              <a:rPr lang="nb-NO" sz="1800" dirty="0" err="1">
                <a:latin typeface="Arial"/>
                <a:cs typeface="Arial"/>
              </a:rPr>
              <a:t>Биржа</a:t>
            </a:r>
            <a:r>
              <a:rPr lang="nb-NO" sz="1800" dirty="0">
                <a:latin typeface="Arial"/>
                <a:cs typeface="Arial"/>
              </a:rPr>
              <a:t> «</a:t>
            </a:r>
            <a:r>
              <a:rPr lang="nb-NO" sz="1800" dirty="0" err="1">
                <a:latin typeface="Arial"/>
                <a:cs typeface="Arial"/>
              </a:rPr>
              <a:t>Санкт-Петербург</a:t>
            </a:r>
            <a:r>
              <a:rPr lang="nb-NO" sz="1800" dirty="0" smtClean="0">
                <a:latin typeface="Arial"/>
                <a:cs typeface="Arial"/>
              </a:rPr>
              <a:t>»</a:t>
            </a:r>
            <a:r>
              <a:rPr lang="ru-RU" sz="1800" dirty="0" smtClean="0">
                <a:latin typeface="Arial"/>
                <a:cs typeface="Arial"/>
              </a:rPr>
              <a:t>, ИК Открытие брокер, </a:t>
            </a:r>
            <a:r>
              <a:rPr lang="ru-RU" sz="1800" dirty="0">
                <a:latin typeface="Arial"/>
                <a:cs typeface="Arial"/>
              </a:rPr>
              <a:t>ООО "</a:t>
            </a:r>
            <a:r>
              <a:rPr lang="ru-RU" sz="1800" dirty="0" smtClean="0">
                <a:latin typeface="Arial"/>
                <a:cs typeface="Arial"/>
              </a:rPr>
              <a:t>ИНРЕСБАНК», </a:t>
            </a:r>
            <a:r>
              <a:rPr lang="ru-RU" sz="1800" dirty="0" err="1">
                <a:latin typeface="Arial"/>
                <a:cs typeface="Arial"/>
              </a:rPr>
              <a:t>Alfa-</a:t>
            </a:r>
            <a:r>
              <a:rPr lang="ru-RU" sz="1800" dirty="0" err="1" smtClean="0">
                <a:latin typeface="Arial"/>
                <a:cs typeface="Arial"/>
              </a:rPr>
              <a:t>Forex</a:t>
            </a:r>
            <a:r>
              <a:rPr lang="ru-RU" sz="1800" dirty="0" smtClean="0">
                <a:latin typeface="Arial"/>
                <a:cs typeface="Arial"/>
              </a:rPr>
              <a:t> и члены ЦРФИН </a:t>
            </a:r>
            <a:r>
              <a:rPr lang="ru-RU" sz="1800" dirty="0" err="1" smtClean="0">
                <a:latin typeface="Arial"/>
                <a:cs typeface="Arial"/>
              </a:rPr>
              <a:t>форекс</a:t>
            </a:r>
            <a:r>
              <a:rPr lang="ru-RU" sz="1800" dirty="0" smtClean="0">
                <a:latin typeface="Arial"/>
                <a:cs typeface="Arial"/>
              </a:rPr>
              <a:t>-компании категории А.</a:t>
            </a:r>
            <a:endParaRPr lang="ru-RU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4580" name="Нижний колонтитул 4"/>
          <p:cNvSpPr>
            <a:spLocks noGrp="1"/>
          </p:cNvSpPr>
          <p:nvPr>
            <p:ph type="ftr" sz="quarter" idx="14"/>
          </p:nvPr>
        </p:nvSpPr>
        <p:spPr bwMode="auto">
          <a:xfrm>
            <a:off x="1258888" y="6159500"/>
            <a:ext cx="7273925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898989"/>
                </a:solidFill>
                <a:latin typeface="Times New Roman" pitchFamily="18" charset="0"/>
              </a:rPr>
              <a:t>СРО НП ЦРФИН. </a:t>
            </a:r>
            <a:r>
              <a:rPr lang="en-US" sz="1400" smtClean="0">
                <a:solidFill>
                  <a:srgbClr val="898989"/>
                </a:solidFill>
                <a:latin typeface="Times New Roman" pitchFamily="18" charset="0"/>
              </a:rPr>
              <a:t>www.crfin.ru</a:t>
            </a:r>
            <a:endParaRPr lang="ru-RU" sz="1400" smtClean="0">
              <a:solidFill>
                <a:srgbClr val="898989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43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188913"/>
            <a:ext cx="7833940" cy="784225"/>
          </a:xfrm>
        </p:spPr>
        <p:txBody>
          <a:bodyPr>
            <a:noAutofit/>
          </a:bodyPr>
          <a:lstStyle/>
          <a:p>
            <a:pPr eaLnBrk="1" hangingPunct="1">
              <a:lnSpc>
                <a:spcPts val="3625"/>
              </a:lnSpc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Основные направления работы в 2013 году</a:t>
            </a:r>
          </a:p>
        </p:txBody>
      </p:sp>
      <p:sp>
        <p:nvSpPr>
          <p:cNvPr id="22530" name="Текст 4"/>
          <p:cNvSpPr>
            <a:spLocks noGrp="1"/>
          </p:cNvSpPr>
          <p:nvPr>
            <p:ph type="body" sz="quarter" idx="13"/>
          </p:nvPr>
        </p:nvSpPr>
        <p:spPr>
          <a:xfrm>
            <a:off x="899592" y="1340768"/>
            <a:ext cx="7500990" cy="3659187"/>
          </a:xfrm>
        </p:spPr>
        <p:txBody>
          <a:bodyPr/>
          <a:lstStyle/>
          <a:p>
            <a:r>
              <a:rPr lang="ru-RU" sz="1800" dirty="0" smtClean="0">
                <a:latin typeface="Arial"/>
                <a:cs typeface="Arial"/>
              </a:rPr>
              <a:t>Объединение профессиональных участников рынка </a:t>
            </a:r>
            <a:r>
              <a:rPr lang="ru-RU" sz="1800" dirty="0" err="1" smtClean="0">
                <a:latin typeface="Arial"/>
                <a:cs typeface="Arial"/>
              </a:rPr>
              <a:t>форекс</a:t>
            </a:r>
            <a:r>
              <a:rPr lang="ru-RU" sz="1800" dirty="0" smtClean="0">
                <a:latin typeface="Arial"/>
                <a:cs typeface="Arial"/>
              </a:rPr>
              <a:t> под эгидой СРО;</a:t>
            </a:r>
          </a:p>
          <a:p>
            <a:r>
              <a:rPr lang="ru-RU" sz="1800" dirty="0">
                <a:latin typeface="Arial"/>
                <a:cs typeface="Arial"/>
              </a:rPr>
              <a:t>Р</a:t>
            </a:r>
            <a:r>
              <a:rPr lang="ru-RU" sz="1800" dirty="0" smtClean="0">
                <a:latin typeface="Arial"/>
                <a:cs typeface="Arial"/>
              </a:rPr>
              <a:t>азработка</a:t>
            </a:r>
            <a:r>
              <a:rPr lang="ru-RU" sz="1800" dirty="0">
                <a:latin typeface="Arial"/>
                <a:cs typeface="Arial"/>
              </a:rPr>
              <a:t>, внедрение и использование стандартов профессиональной </a:t>
            </a:r>
            <a:r>
              <a:rPr lang="ru-RU" sz="1800" dirty="0" smtClean="0">
                <a:latin typeface="Arial"/>
                <a:cs typeface="Arial"/>
              </a:rPr>
              <a:t>деятельности; </a:t>
            </a:r>
          </a:p>
          <a:p>
            <a:r>
              <a:rPr lang="ru-RU" sz="1800" dirty="0">
                <a:latin typeface="Arial"/>
                <a:cs typeface="Arial"/>
              </a:rPr>
              <a:t>Контроль за соблюдением правил и стандартов деятельности членов ЦРФИН (проведение </a:t>
            </a:r>
            <a:r>
              <a:rPr lang="ru-RU" sz="1800" dirty="0" smtClean="0">
                <a:latin typeface="Arial"/>
                <a:cs typeface="Arial"/>
              </a:rPr>
              <a:t>очередных </a:t>
            </a:r>
            <a:r>
              <a:rPr lang="ru-RU" sz="1800" dirty="0">
                <a:latin typeface="Arial"/>
                <a:cs typeface="Arial"/>
              </a:rPr>
              <a:t>и </a:t>
            </a:r>
            <a:r>
              <a:rPr lang="ru-RU" sz="1800" dirty="0" smtClean="0">
                <a:latin typeface="Arial"/>
                <a:cs typeface="Arial"/>
              </a:rPr>
              <a:t>внеочередных </a:t>
            </a:r>
            <a:r>
              <a:rPr lang="ru-RU" sz="1800" dirty="0">
                <a:latin typeface="Arial"/>
                <a:cs typeface="Arial"/>
              </a:rPr>
              <a:t>проверок, профессиональные экспертизы</a:t>
            </a:r>
            <a:r>
              <a:rPr lang="ru-RU" sz="1800" dirty="0" smtClean="0">
                <a:latin typeface="Arial"/>
                <a:cs typeface="Arial"/>
              </a:rPr>
              <a:t>);</a:t>
            </a:r>
            <a:endParaRPr lang="ru-RU" sz="1800" dirty="0"/>
          </a:p>
          <a:p>
            <a:r>
              <a:rPr lang="ru-RU" sz="1800" dirty="0">
                <a:latin typeface="Arial"/>
                <a:cs typeface="Arial"/>
              </a:rPr>
              <a:t>Формирование предложений по совершенствованию законодательства, регулирующего деятельность </a:t>
            </a:r>
            <a:r>
              <a:rPr lang="ru-RU" sz="1800" dirty="0" err="1">
                <a:latin typeface="Arial"/>
                <a:cs typeface="Arial"/>
              </a:rPr>
              <a:t>форекс</a:t>
            </a:r>
            <a:r>
              <a:rPr lang="ru-RU" sz="1800" dirty="0">
                <a:latin typeface="Arial"/>
                <a:cs typeface="Arial"/>
              </a:rPr>
              <a:t>-</a:t>
            </a:r>
            <a:r>
              <a:rPr lang="ru-RU" sz="1800" dirty="0" smtClean="0">
                <a:latin typeface="Arial"/>
                <a:cs typeface="Arial"/>
              </a:rPr>
              <a:t>компаний; </a:t>
            </a:r>
            <a:endParaRPr lang="ru-RU" sz="1800" dirty="0">
              <a:latin typeface="Arial"/>
              <a:cs typeface="Arial"/>
            </a:endParaRPr>
          </a:p>
          <a:p>
            <a:r>
              <a:rPr lang="ru-RU" sz="1800" dirty="0" smtClean="0">
                <a:latin typeface="Arial"/>
                <a:cs typeface="Arial"/>
              </a:rPr>
              <a:t>Повышение прозрачности рынка </a:t>
            </a:r>
            <a:r>
              <a:rPr lang="ru-RU" sz="1800" dirty="0" err="1" smtClean="0">
                <a:latin typeface="Arial"/>
                <a:cs typeface="Arial"/>
              </a:rPr>
              <a:t>форекс</a:t>
            </a:r>
            <a:r>
              <a:rPr lang="ru-RU" sz="1800" dirty="0" smtClean="0">
                <a:latin typeface="Arial"/>
                <a:cs typeface="Arial"/>
              </a:rPr>
              <a:t>; </a:t>
            </a:r>
          </a:p>
          <a:p>
            <a:r>
              <a:rPr lang="ru-RU" sz="1800" dirty="0" smtClean="0">
                <a:latin typeface="Arial"/>
                <a:cs typeface="Arial"/>
              </a:rPr>
              <a:t>Формирование позитивного имиджа отрасли. </a:t>
            </a:r>
          </a:p>
          <a:p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Нижний колонтитул 4"/>
          <p:cNvSpPr>
            <a:spLocks noGrp="1"/>
          </p:cNvSpPr>
          <p:nvPr>
            <p:ph type="ftr" sz="quarter" idx="14"/>
          </p:nvPr>
        </p:nvSpPr>
        <p:spPr bwMode="auto">
          <a:xfrm>
            <a:off x="1258888" y="6159500"/>
            <a:ext cx="7273925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898989"/>
                </a:solidFill>
                <a:latin typeface="Times New Roman" pitchFamily="18" charset="0"/>
              </a:rPr>
              <a:t>СРО НП ЦРФИН. </a:t>
            </a:r>
            <a:r>
              <a:rPr lang="en-US" sz="1400" smtClean="0">
                <a:solidFill>
                  <a:srgbClr val="898989"/>
                </a:solidFill>
                <a:latin typeface="Times New Roman" pitchFamily="18" charset="0"/>
              </a:rPr>
              <a:t>www.crfin.ru</a:t>
            </a:r>
            <a:endParaRPr lang="ru-RU" sz="1400" smtClean="0">
              <a:solidFill>
                <a:srgbClr val="898989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46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333375"/>
            <a:ext cx="6591300" cy="784225"/>
          </a:xfrm>
        </p:spPr>
        <p:txBody>
          <a:bodyPr/>
          <a:lstStyle/>
          <a:p>
            <a:pPr eaLnBrk="1" hangingPunct="1">
              <a:lnSpc>
                <a:spcPts val="3625"/>
              </a:lnSpc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Ожидаемые результаты деятельности СРО НП ЦРФИН</a:t>
            </a:r>
            <a:r>
              <a:rPr lang="ru-RU" dirty="0" smtClean="0"/>
              <a:t> </a:t>
            </a:r>
          </a:p>
        </p:txBody>
      </p:sp>
      <p:sp>
        <p:nvSpPr>
          <p:cNvPr id="20554" name="Нижний колонтитул 4"/>
          <p:cNvSpPr>
            <a:spLocks noGrp="1"/>
          </p:cNvSpPr>
          <p:nvPr>
            <p:ph type="ftr" sz="quarter" idx="14"/>
          </p:nvPr>
        </p:nvSpPr>
        <p:spPr bwMode="auto">
          <a:xfrm>
            <a:off x="1258888" y="6159500"/>
            <a:ext cx="7273925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898989"/>
                </a:solidFill>
                <a:latin typeface="Times New Roman" pitchFamily="18" charset="0"/>
              </a:rPr>
              <a:t>СРО НП ЦРФИН. </a:t>
            </a:r>
            <a:r>
              <a:rPr lang="en-US" sz="1400" smtClean="0">
                <a:solidFill>
                  <a:srgbClr val="898989"/>
                </a:solidFill>
                <a:latin typeface="Times New Roman" pitchFamily="18" charset="0"/>
              </a:rPr>
              <a:t>www.crfin.ru</a:t>
            </a:r>
            <a:endParaRPr lang="ru-RU" sz="1400" smtClean="0">
              <a:solidFill>
                <a:srgbClr val="898989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400" smtClean="0">
              <a:solidFill>
                <a:srgbClr val="898989"/>
              </a:solidFill>
              <a:latin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79089691"/>
              </p:ext>
            </p:extLst>
          </p:nvPr>
        </p:nvGraphicFramePr>
        <p:xfrm>
          <a:off x="1420548" y="1143353"/>
          <a:ext cx="6723592" cy="4482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860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7632700" cy="785812"/>
          </a:xfrm>
        </p:spPr>
        <p:txBody>
          <a:bodyPr/>
          <a:lstStyle/>
          <a:p>
            <a:pPr eaLnBrk="1" hangingPunct="1">
              <a:lnSpc>
                <a:spcPts val="3625"/>
              </a:lnSpc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Преимущества членства в СРО ЦРФИН</a:t>
            </a:r>
          </a:p>
        </p:txBody>
      </p:sp>
      <p:sp>
        <p:nvSpPr>
          <p:cNvPr id="21574" name="Нижний колонтитул 4"/>
          <p:cNvSpPr>
            <a:spLocks noGrp="1"/>
          </p:cNvSpPr>
          <p:nvPr>
            <p:ph type="ftr" sz="quarter" idx="14"/>
          </p:nvPr>
        </p:nvSpPr>
        <p:spPr bwMode="auto">
          <a:xfrm>
            <a:off x="1258888" y="6159500"/>
            <a:ext cx="7273925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898989"/>
                </a:solidFill>
                <a:latin typeface="Times New Roman" pitchFamily="18" charset="0"/>
              </a:rPr>
              <a:t>СРО НП ЦРФИН. </a:t>
            </a:r>
            <a:r>
              <a:rPr lang="en-US" sz="1400" smtClean="0">
                <a:solidFill>
                  <a:srgbClr val="898989"/>
                </a:solidFill>
                <a:latin typeface="Times New Roman" pitchFamily="18" charset="0"/>
              </a:rPr>
              <a:t>www.crfin.ru</a:t>
            </a:r>
            <a:endParaRPr lang="ru-RU" sz="1400" smtClean="0">
              <a:solidFill>
                <a:srgbClr val="898989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400" smtClean="0">
              <a:solidFill>
                <a:srgbClr val="898989"/>
              </a:solidFill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1214422"/>
            <a:ext cx="72866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ru-RU" dirty="0" smtClean="0"/>
              <a:t>Защита прав и законных интересов членов ЦРФИН;</a:t>
            </a:r>
          </a:p>
          <a:p>
            <a:pPr marL="285750" indent="-285750">
              <a:buFont typeface="Arial"/>
              <a:buChar char="•"/>
            </a:pPr>
            <a:endParaRPr lang="ru-RU" dirty="0" smtClean="0"/>
          </a:p>
          <a:p>
            <a:pPr marL="285750" indent="-285750">
              <a:buFont typeface="Arial"/>
              <a:buChar char="•"/>
            </a:pPr>
            <a:r>
              <a:rPr lang="ru-RU" dirty="0" smtClean="0"/>
              <a:t>Возможность непосредственного участия  членов ЦРФИН в процессе разработки рекомендаций к созданию оптимальных механизмов государственного регулирования и надзора; </a:t>
            </a:r>
          </a:p>
          <a:p>
            <a:pPr marL="285750" indent="-285750">
              <a:buFont typeface="Arial"/>
              <a:buChar char="•"/>
            </a:pPr>
            <a:endParaRPr lang="ru-RU" dirty="0" smtClean="0"/>
          </a:p>
          <a:p>
            <a:pPr marL="285750" indent="-285750">
              <a:buFont typeface="Arial"/>
              <a:buChar char="•"/>
            </a:pPr>
            <a:r>
              <a:rPr lang="ru-RU" dirty="0" smtClean="0"/>
              <a:t>Досудебное и судебное разрешение конфликтов и споров, возникающих в процессе работы членов ЦРФИН;</a:t>
            </a:r>
          </a:p>
          <a:p>
            <a:pPr marL="285750" indent="-285750">
              <a:buFont typeface="Arial"/>
              <a:buChar char="•"/>
            </a:pPr>
            <a:endParaRPr lang="ru-RU" dirty="0" smtClean="0"/>
          </a:p>
          <a:p>
            <a:pPr marL="285750" indent="-285750">
              <a:buFont typeface="Arial"/>
              <a:buChar char="•"/>
            </a:pPr>
            <a:r>
              <a:rPr lang="ru-RU" dirty="0" smtClean="0"/>
              <a:t>Повышение конкурентоспособности членов ЦРФИН в профильном сегменте.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7632700" cy="785812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Категории членства в СРО НП ЦРФИН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74" name="Нижний колонтитул 4"/>
          <p:cNvSpPr>
            <a:spLocks noGrp="1"/>
          </p:cNvSpPr>
          <p:nvPr>
            <p:ph type="ftr" sz="quarter" idx="14"/>
          </p:nvPr>
        </p:nvSpPr>
        <p:spPr bwMode="auto">
          <a:xfrm>
            <a:off x="1258888" y="6159500"/>
            <a:ext cx="7273925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898989"/>
                </a:solidFill>
                <a:latin typeface="Times New Roman" pitchFamily="18" charset="0"/>
              </a:rPr>
              <a:t>СРО НП ЦРФИН. </a:t>
            </a:r>
            <a:r>
              <a:rPr lang="en-US" sz="1400" smtClean="0">
                <a:solidFill>
                  <a:srgbClr val="898989"/>
                </a:solidFill>
                <a:latin typeface="Times New Roman" pitchFamily="18" charset="0"/>
              </a:rPr>
              <a:t>www.crfin.ru</a:t>
            </a:r>
            <a:endParaRPr lang="ru-RU" sz="1400" smtClean="0">
              <a:solidFill>
                <a:srgbClr val="898989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400" smtClean="0">
              <a:solidFill>
                <a:srgbClr val="898989"/>
              </a:solidFill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142984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411683"/>
              </p:ext>
            </p:extLst>
          </p:nvPr>
        </p:nvGraphicFramePr>
        <p:xfrm>
          <a:off x="1187624" y="1124744"/>
          <a:ext cx="7029423" cy="4408155"/>
        </p:xfrm>
        <a:graphic>
          <a:graphicData uri="http://schemas.openxmlformats.org/drawingml/2006/table">
            <a:tbl>
              <a:tblPr/>
              <a:tblGrid>
                <a:gridCol w="1962127"/>
                <a:gridCol w="2159831"/>
                <a:gridCol w="2907465"/>
              </a:tblGrid>
              <a:tr h="366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Категория 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Особенности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Требования к </a:t>
                      </a:r>
                      <a:r>
                        <a:rPr lang="ru-RU" sz="1200" b="1" dirty="0" smtClean="0">
                          <a:latin typeface="Calibri"/>
                          <a:ea typeface="Calibri"/>
                          <a:cs typeface="Times New Roman"/>
                        </a:rPr>
                        <a:t>достаточности резервного капитала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Calibri"/>
                          <a:ea typeface="Calibri"/>
                          <a:cs typeface="Times New Roman"/>
                        </a:rPr>
                        <a:t>Форекс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-компании группы А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Компании с капиталом достаточным для покрытия рисков неисполнения обязательств перед клиентами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азмер постоянного резервного капитала 15 млн руб.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Величина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переменнои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̆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составляющеи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̆ резервного капитала равна 1,5% от объема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неперекрытои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̆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совокупнои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̆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клиентскои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̆ позиции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Форекс-компании группы В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Компании, обязанные хеджировать совокупную клиентскую позицию на внешнем контрагенте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азмер постоянного резервного капитала 2 млн руб.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Форекс-компании группы С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Представляющие 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брокеры, агенты по 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продажам, не имеющие право открывать счета клиентов у себя.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азмер постоянного резервного капитала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50 000 руб.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Поставщики программного обеспечения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Компании,</a:t>
                      </a:r>
                      <a:r>
                        <a:rPr lang="ru-RU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предоставляющие программное обеспечение для совершению торговых операций.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Не устанавливаются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Поставщики информации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Информационные</a:t>
                      </a:r>
                      <a:r>
                        <a:rPr lang="ru-RU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агентства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Не устанавливаются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72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</TotalTime>
  <Words>658</Words>
  <Application>Microsoft Office PowerPoint</Application>
  <PresentationFormat>Экран (4:3)</PresentationFormat>
  <Paragraphs>107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Саморегулируемая организация некоммерческое партнерство  «Центр регулирования внебиржевых финансовых инструментов и технологий» (СРО НП ЦРФИН)</vt:lpstr>
      <vt:lpstr>СРО НП ЦРФИН</vt:lpstr>
      <vt:lpstr>Цели и задачи СРО НП ЦРФИН</vt:lpstr>
      <vt:lpstr>Презентация PowerPoint</vt:lpstr>
      <vt:lpstr>Экспертный совет СРО НП ЦРФИН</vt:lpstr>
      <vt:lpstr>Основные направления работы в 2013 году</vt:lpstr>
      <vt:lpstr>Ожидаемые результаты деятельности СРО НП ЦРФИН </vt:lpstr>
      <vt:lpstr>Преимущества членства в СРО ЦРФИН</vt:lpstr>
      <vt:lpstr>Категории членства в СРО НП ЦРФИН</vt:lpstr>
      <vt:lpstr>Члены СРО НП ЦРФИН</vt:lpstr>
      <vt:lpstr>   Контактная информация:  Адрес: 105120, Российская Федерация, г. Москва, Малый Черкасский переулок, д. 2, офис 13-14 E-mail: info@crfin.ru  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деятельности Партнерства за январь 2011 — июнь 2012 г.</dc:title>
  <dc:creator>grey</dc:creator>
  <cp:lastModifiedBy>Ковнер Р.А.</cp:lastModifiedBy>
  <cp:revision>77</cp:revision>
  <cp:lastPrinted>2013-03-25T12:36:51Z</cp:lastPrinted>
  <dcterms:created xsi:type="dcterms:W3CDTF">2012-06-27T15:51:20Z</dcterms:created>
  <dcterms:modified xsi:type="dcterms:W3CDTF">2013-03-26T05:07:58Z</dcterms:modified>
</cp:coreProperties>
</file>