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8" r:id="rId4"/>
    <p:sldId id="269" r:id="rId5"/>
    <p:sldId id="270" r:id="rId6"/>
    <p:sldId id="271" r:id="rId7"/>
    <p:sldId id="263" r:id="rId8"/>
    <p:sldId id="272" r:id="rId9"/>
    <p:sldId id="273" r:id="rId10"/>
    <p:sldId id="259" r:id="rId11"/>
    <p:sldId id="274" r:id="rId12"/>
    <p:sldId id="265" r:id="rId13"/>
    <p:sldId id="264" r:id="rId14"/>
    <p:sldId id="26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57F1C-0CD6-40A9-B2AF-4D779A87F270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ECBB7-F38B-4EE5-99BC-DFD0F8C87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4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использовании системы «Диадок» Заказчик получает ряд преимуществ, основными из которых являются: 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эффективности работы 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электронного документооборота  влияет на такие показатели производительности, как время обработки одного документа, количество сотрудников, занятых в работе с документами, процент ошибок в документах, время и трудо­затраты на контроль и исправление ошибок. Основываясь на европейском опыте, можно говорить о следующей статистике: </a:t>
            </a:r>
          </a:p>
          <a:p>
            <a:pPr lvl="1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сокращение затрат на обработку счетов – от 30% до 60%; </a:t>
            </a:r>
          </a:p>
          <a:p>
            <a:pPr lvl="1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уменьшение времени на обработку – 65%; </a:t>
            </a:r>
          </a:p>
          <a:p>
            <a:pPr lvl="1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высвобождение должностей, занятых в обработке документов, на выполнение других более важных задач – от 25% до 40%; </a:t>
            </a:r>
          </a:p>
          <a:p>
            <a:pPr lvl="1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скорости получения платежей – от 15% до 59%.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внедрение электронного документооборота ведет к сокращению времени и усилий, затрачиваемых на обработку од­ного документа. Это достигается не только за счет полной автоматизации процесса. Даже пере­вод в электронный формат лишь первого этапа (получения и отправки документов) уже ведет к повышению эффективности работы. 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Оптимизация издержек 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Полная стоимость бумажного документа складывается из стоимости печати (с учетом расходных материалов), транспортировки (по почте или с курьером), обработки при приеме и вводе в учетные системы, многолетнего хранения бумаги в архиве (например, счет-фактуру по закону нужно хранить 5 лет). К этому нужно добавить стоимость простоев бизнеса в то время, пока документы идут почтой – расчеты по сделкам довольно часто не производятся без наличия на руках документов с синей печатью и подписью. В результате даже небольшой компании бумажные документы обходятся «в копеечку». Работать с электронными документами намного выгоднее. В среднем, с учетом всех этих составляющих, один пакет документов обходится компании в 70-80 рублей .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Уменьшение времени расчетов по сделкам 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Клиенты зачастую не хотят платить деньги, пока у них на руках не будет подписанных и заверенных печатью документов. Особенно часто это происходит, если поставщик товара/услуги – небольшая компания без многолетней репутации на рынке. С системой «Диадок» можно моментально передавать клиенту подписанные договора или получать от него акты выполненных работ. А значит, и оплата на основе такого документа придет быстрее. Как результат – сокращение рисков кассовых разрывов, что исключает необходимость привлечения заемных средств.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скорости возмещения НДС и снижение налоговых рисков 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причины доначислений по налогу на прибыль и НДС – это отсутствие или неверное оформление документов.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Так, по данным исследования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Ernst&amp;Young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2010 год, в результате налоговых проверок 63% компаний были начислены дополнительные суммы на­логовых обязательств, в основном по налогу на прибыль и НДС. При этом в 48% случаев основанием для до­начисления налога на прибыль послужило отсутствие подтверждающих документов по расходам. Основания для доначисления НДС в 29% случаев были обусловлены некорректной подготовкой счетов-фактур, в 19% причиной была невозможность документально подтвер­дить расходы, по которым был зачтен входя­щий НДС.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«Диадок» для обмена электронными документами помогут организовать контроли­руемый и прозрачный процесс документообо­рота и в результате уменьшить налогооблагае­мую базу.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 на электронные счета-фактуры ока­зывает наиболее сильное влияние именно на эту область. Электронные документы не могут потеряться, доходят моментально и всегда оформлены корректно, поэтому использо­вание электронных счетов-фактур помогает лучше подготовиться к налоговым проверкам и максимально сократить количество спорных моментов.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Оперативная работа с клиентами и поставщиками из других регионов 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 именно «бумажный барьер» является преградой для работы с партнерами по бизнесу в других регионах. Вы и Ваш партнер готовы работать оперативно, но документы по почте идут по 5-10 дней в одну сторону. Использование системы «Диадок» позволит наладить процесс оперативных продаж на расстоянии.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клиентов компании СКБ Контур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A6796-C707-4625-92E4-8E06794035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3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A6796-C707-4625-92E4-8E067940353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1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«Диадок» – это система обмена юридически значимыми электронными документами между организациями. Диадок позволяет компаниям обмениваться со своими клиентами, поставщиками, партнерами, удаленными подразделениями  документами различного типа, в том числе: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электронными счетами-фактурами, порядок обмена которыми сильно формализован и регулируется Минфином и ФНС;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неформализованными документами, например, договорами, актами выполненных работ, платежными поручениями и т.д.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возможности и принцип работы системы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«Диадок» работает по принципу единого пространства доверия. Заключая договор с оператором электронного документооборота, компания присоединяется к этому единому пространству. То есть может обмениваться документами с любыми другими пользователями системы «Диадок». При этом заключать между собой соглашение об обмене электронными документами компаниям не требуется.  </a:t>
            </a:r>
          </a:p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Схема работы в «Диадок» выглядит так: отправляете любой документ, подписанный электронной цифровой подписью, контрагенту, и через 1 секунду он получает его. Контрагент в свою очередь подписывает документ своей электронной цифровой подписью и отправляет обратно. В результате в наличии появляется подписанный с двух сторон документ, обладающий юридической силой, который при необходимости можно предъявить в налоговой инспекции или другом государственном ведомстве.</a:t>
            </a:r>
          </a:p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Передача документов осуществляется через Оператора 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A6796-C707-4625-92E4-8E067940353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3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п. 3:</a:t>
            </a:r>
          </a:p>
          <a:p>
            <a:endParaRPr lang="ru-RU" baseline="0" dirty="0" smtClean="0"/>
          </a:p>
          <a:p>
            <a:pPr marL="742950" lvl="2" indent="-342900">
              <a:defRPr/>
            </a:pPr>
            <a:r>
              <a:rPr lang="ru-RU" sz="1800" dirty="0" smtClean="0"/>
              <a:t>выступает в качестве третьей независимой стороны в случае споров участников документооборота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marL="742950" lvl="2" indent="-342900">
              <a:defRPr/>
            </a:pPr>
            <a:r>
              <a:rPr lang="ru-RU" sz="1800" dirty="0" smtClean="0"/>
              <a:t>подтверждает дату выставления счета-фактуры</a:t>
            </a:r>
            <a:r>
              <a:rPr lang="en-US" sz="1800" dirty="0" smtClean="0"/>
              <a:t>, </a:t>
            </a:r>
            <a:r>
              <a:rPr lang="ru-RU" sz="1800" dirty="0" smtClean="0"/>
              <a:t>время отправки и доставки электронного документа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marL="742950" lvl="2" indent="-342900">
              <a:defRPr/>
            </a:pPr>
            <a:r>
              <a:rPr lang="ru-RU" sz="1800" dirty="0" smtClean="0"/>
              <a:t>осуществляет хранение документов;</a:t>
            </a:r>
          </a:p>
          <a:p>
            <a:pPr marL="742950" lvl="2" indent="-342900">
              <a:defRPr/>
            </a:pPr>
            <a:r>
              <a:rPr lang="ru-RU" sz="1800" dirty="0" smtClean="0"/>
              <a:t>оказывает техническую поддержку пользователям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A6796-C707-4625-92E4-8E067940353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0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C0F78E-A015-49FA-8FDC-63972A81B5B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44F420-5BD3-4A38-812A-7CF156B6BF9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-practic.ru/services/bezbuma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3.wikia.nocookie.net/__cb20100831013526/nintendo/en/images/e/e6/Microsoft_Logo.png" TargetMode="External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gif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openxmlformats.org/officeDocument/2006/relationships/hyperlink" Target="http://hh.ru/employer/4880" TargetMode="External"/><Relationship Id="rId12" Type="http://schemas.openxmlformats.org/officeDocument/2006/relationships/hyperlink" Target="http://www.trcont.ru/" TargetMode="External"/><Relationship Id="rId17" Type="http://schemas.openxmlformats.org/officeDocument/2006/relationships/image" Target="../media/image18.png"/><Relationship Id="rId2" Type="http://schemas.openxmlformats.org/officeDocument/2006/relationships/image" Target="../media/image5.gif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2.gif"/><Relationship Id="rId19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467544" y="5229200"/>
            <a:ext cx="8320584" cy="1229668"/>
          </a:xfrm>
          <a:prstGeom prst="rect">
            <a:avLst/>
          </a:prstGeom>
        </p:spPr>
        <p:txBody>
          <a:bodyPr vert="horz" lIns="126435" tIns="72248" rIns="126435" bIns="72248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00163"/>
            <a:r>
              <a:rPr lang="ru-RU" sz="28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endParaRPr lang="ru-RU" sz="2800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1300163"/>
            <a:r>
              <a:rPr lang="ru-RU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Документы должны быть электронными</a:t>
            </a:r>
          </a:p>
          <a:p>
            <a:pPr defTabSz="1300163"/>
            <a:r>
              <a:rPr lang="en-US" sz="2000" b="1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  <a:hlinkClick r:id="rId2"/>
              </a:rPr>
              <a:t>www.bezbumag.ru</a:t>
            </a:r>
            <a:endParaRPr lang="ru-RU" sz="20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13844" y="29797"/>
            <a:ext cx="7441109" cy="5814238"/>
            <a:chOff x="1013844" y="29796"/>
            <a:chExt cx="7441109" cy="5979069"/>
          </a:xfrm>
        </p:grpSpPr>
        <p:pic>
          <p:nvPicPr>
            <p:cNvPr id="7" name="Picture 8" descr="image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3633" b="-23633"/>
            <a:stretch>
              <a:fillRect/>
            </a:stretch>
          </p:blipFill>
          <p:spPr bwMode="auto">
            <a:xfrm>
              <a:off x="1013844" y="29796"/>
              <a:ext cx="7441109" cy="597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322001"/>
              <a:ext cx="3888432" cy="2439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2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264" y="692696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/>
              <a:t>Безопасность </a:t>
            </a:r>
            <a:r>
              <a:rPr lang="ru-RU" sz="4400" dirty="0"/>
              <a:t>электронного</a:t>
            </a:r>
            <a:r>
              <a:rPr lang="ru-RU" sz="2400" dirty="0"/>
              <a:t> документооборота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259" y="21328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Каждый документ </a:t>
            </a:r>
            <a:r>
              <a:rPr lang="ru-RU" b="1" i="1" dirty="0"/>
              <a:t>надежно защищен</a:t>
            </a:r>
            <a:r>
              <a:rPr lang="ru-RU" dirty="0"/>
              <a:t>. Электронные документы передаются по зашифрованному каналу, исключающему перехват или подмену данных.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51446" y="5157192"/>
            <a:ext cx="6202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документы хранятся в нескольких экземплярах на разных серверах, что делает </a:t>
            </a:r>
            <a:r>
              <a:rPr lang="ru-RU" b="1" i="1" dirty="0"/>
              <a:t>невозможным потерю информации</a:t>
            </a:r>
            <a:r>
              <a:rPr lang="ru-RU" dirty="0"/>
              <a:t>. Серверы системы </a:t>
            </a:r>
            <a:r>
              <a:rPr lang="ru-RU" dirty="0" smtClean="0"/>
              <a:t>находятся </a:t>
            </a:r>
            <a:r>
              <a:rPr lang="ru-RU" dirty="0"/>
              <a:t>в лучших дата-центрах России.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162407" y="2636912"/>
            <a:ext cx="6817426" cy="2514026"/>
            <a:chOff x="1162407" y="2708920"/>
            <a:chExt cx="6817426" cy="251402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162407" y="2937983"/>
              <a:ext cx="1565621" cy="1540422"/>
              <a:chOff x="1270979" y="3521641"/>
              <a:chExt cx="1565621" cy="1540422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920" b="97886" l="9969" r="89720">
                            <a14:foregroundMark x1="50779" y1="15222" x2="50779" y2="15222"/>
                            <a14:foregroundMark x1="57009" y1="10359" x2="57009" y2="10359"/>
                            <a14:foregroundMark x1="61371" y1="8457" x2="61371" y2="8457"/>
                          </a14:backgroundRemoval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663" y="3521641"/>
                <a:ext cx="886962" cy="1306956"/>
              </a:xfrm>
              <a:prstGeom prst="rect">
                <a:avLst/>
              </a:prstGeom>
              <a:scene3d>
                <a:camera prst="orthographicFront">
                  <a:rot lat="0" lon="21599991" rev="0"/>
                </a:camera>
                <a:lightRig rig="threePt" dir="t"/>
              </a:scene3d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270979" y="4692731"/>
                <a:ext cx="1565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Отправитель</a:t>
                </a:r>
                <a:endParaRPr lang="ru-RU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580347" y="4094266"/>
              <a:ext cx="1399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Получатель</a:t>
              </a:r>
              <a:endParaRPr lang="ru-RU" dirty="0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2598182" y="3279101"/>
              <a:ext cx="4088693" cy="917436"/>
              <a:chOff x="2544918" y="3693839"/>
              <a:chExt cx="4088693" cy="917436"/>
            </a:xfrm>
          </p:grpSpPr>
          <p:sp>
            <p:nvSpPr>
              <p:cNvPr id="38" name="Стрелка вправо 37"/>
              <p:cNvSpPr/>
              <p:nvPr/>
            </p:nvSpPr>
            <p:spPr>
              <a:xfrm>
                <a:off x="2598182" y="3693839"/>
                <a:ext cx="4035429" cy="31407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Стрелка вправо 38"/>
              <p:cNvSpPr/>
              <p:nvPr/>
            </p:nvSpPr>
            <p:spPr>
              <a:xfrm>
                <a:off x="2544918" y="4283648"/>
                <a:ext cx="4035429" cy="327627"/>
              </a:xfrm>
              <a:prstGeom prst="rightArrow">
                <a:avLst/>
              </a:prstGeom>
              <a:scene3d>
                <a:camera prst="orthographicFront">
                  <a:rot lat="0" lon="0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569880" y="2708920"/>
              <a:ext cx="1981206" cy="2035659"/>
              <a:chOff x="3848350" y="3238121"/>
              <a:chExt cx="1780748" cy="1790535"/>
            </a:xfrm>
          </p:grpSpPr>
          <p:pic>
            <p:nvPicPr>
              <p:cNvPr id="1028" name="Picture 4" descr="http://im8-tub-ru.yandex.net/i?id=135169265-64-7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350" y="3627801"/>
                <a:ext cx="1780748" cy="1400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077191" y="3238121"/>
                <a:ext cx="1422679" cy="46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Comic Sans MS" pitchFamily="66" charset="0"/>
                  </a:rPr>
                  <a:t> </a:t>
                </a:r>
                <a:r>
                  <a:rPr lang="ru-RU" sz="1600" b="1" dirty="0" smtClean="0">
                    <a:latin typeface="Comic Sans MS" pitchFamily="66" charset="0"/>
                  </a:rPr>
                  <a:t>оператор</a:t>
                </a:r>
                <a:endParaRPr lang="ru-RU" sz="1600" b="1" dirty="0">
                  <a:latin typeface="Comic Sans MS" pitchFamily="66" charset="0"/>
                </a:endParaRPr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3419872" y="4484282"/>
              <a:ext cx="27363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+ </a:t>
              </a:r>
              <a:r>
                <a:rPr lang="ru-RU" sz="1400" dirty="0" smtClean="0"/>
                <a:t>Подтверждает о доставки</a:t>
              </a: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400" dirty="0"/>
                <a:t>+ </a:t>
              </a:r>
              <a:r>
                <a:rPr lang="ru-RU" sz="1400" dirty="0" smtClean="0"/>
                <a:t>Проверяет подлинность ЭЦП </a:t>
              </a: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400" dirty="0"/>
                <a:t>+ </a:t>
              </a:r>
              <a:r>
                <a:rPr lang="ru-RU" sz="1400" dirty="0" smtClean="0"/>
                <a:t>Ставит штамп времени</a:t>
              </a:r>
              <a:endParaRPr lang="ru-RU" sz="14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0" b="97886" l="9969" r="89720">
                        <a14:foregroundMark x1="50779" y1="15222" x2="50779" y2="15222"/>
                        <a14:foregroundMark x1="57009" y1="10359" x2="57009" y2="10359"/>
                        <a14:foregroundMark x1="61371" y1="8457" x2="61371" y2="8457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90" y="2852936"/>
            <a:ext cx="886962" cy="1306956"/>
          </a:xfrm>
          <a:prstGeom prst="rect">
            <a:avLst/>
          </a:prstGeom>
          <a:scene3d>
            <a:camera prst="orthographicFront">
              <a:rot lat="0" lon="21599991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440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537105" y="980728"/>
            <a:ext cx="7527395" cy="66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Оператор электронного документооборота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16" y="6278026"/>
            <a:ext cx="329406" cy="44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3" y="2251751"/>
            <a:ext cx="7704427" cy="304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3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458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Интеграция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всеми бухгалтерскими системами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56" b="85278" l="5208" r="87500">
                        <a14:foregroundMark x1="26667" y1="49167" x2="26667" y2="49167"/>
                        <a14:foregroundMark x1="48958" y1="52222" x2="48958" y2="52222"/>
                        <a14:foregroundMark x1="52917" y1="49167" x2="52917" y2="49167"/>
                        <a14:foregroundMark x1="66250" y1="51667" x2="66250" y2="51667"/>
                        <a14:foregroundMark x1="77292" y1="49167" x2="77292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93" b="37701"/>
          <a:stretch/>
        </p:blipFill>
        <p:spPr>
          <a:xfrm>
            <a:off x="395536" y="4142608"/>
            <a:ext cx="4248472" cy="89554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99" b="90765" l="9976" r="93106">
                        <a14:foregroundMark x1="42498" y1="46174" x2="42498" y2="46174"/>
                        <a14:foregroundMark x1="25385" y1="45646" x2="25385" y2="45646"/>
                        <a14:foregroundMark x1="17599" y1="48021" x2="17599" y2="48021"/>
                        <a14:foregroundMark x1="20843" y1="76913" x2="20843" y2="76913"/>
                        <a14:foregroundMark x1="28224" y1="80211" x2="28224" y2="80211"/>
                        <a14:foregroundMark x1="37551" y1="80871" x2="37551" y2="80871"/>
                        <a14:foregroundMark x1="44607" y1="82190" x2="44607" y2="82190"/>
                        <a14:foregroundMark x1="55474" y1="84301" x2="55474" y2="84301"/>
                        <a14:foregroundMark x1="74939" y1="83245" x2="74939" y2="83245"/>
                        <a14:foregroundMark x1="68856" y1="78100" x2="68856" y2="78100"/>
                        <a14:foregroundMark x1="65775" y1="78232" x2="65775" y2="78232"/>
                        <a14:foregroundMark x1="79805" y1="79156" x2="79805" y2="79156"/>
                        <a14:foregroundMark x1="86618" y1="76913" x2="86618" y2="76913"/>
                        <a14:foregroundMark x1="89376" y1="77045" x2="89376" y2="77045"/>
                        <a14:backgroundMark x1="56934" y1="81398" x2="56934" y2="81398"/>
                        <a14:backgroundMark x1="39416" y1="79683" x2="39416" y2="79683"/>
                        <a14:backgroundMark x1="18975" y1="80673" x2="18975" y2="80673"/>
                        <a14:backgroundMark x1="22453" y1="80392" x2="22453" y2="80392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77"/>
          <a:stretch/>
        </p:blipFill>
        <p:spPr>
          <a:xfrm>
            <a:off x="4377817" y="2060848"/>
            <a:ext cx="3789372" cy="2232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2" b="100000" l="0" r="96264">
                        <a14:foregroundMark x1="36484" y1="75100" x2="36484" y2="75100"/>
                        <a14:foregroundMark x1="9011" y1="52209" x2="9011" y2="52209"/>
                        <a14:foregroundMark x1="37363" y1="49398" x2="37363" y2="49398"/>
                        <a14:foregroundMark x1="59341" y1="36948" x2="59341" y2="36948"/>
                        <a14:foregroundMark x1="58901" y1="59438" x2="58901" y2="59438"/>
                        <a14:foregroundMark x1="55824" y1="75100" x2="55824" y2="75100"/>
                        <a14:foregroundMark x1="83297" y1="26908" x2="83297" y2="26908"/>
                        <a14:backgroundMark x1="85275" y1="75100" x2="85275" y2="751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2275466" cy="1244166"/>
          </a:xfrm>
          <a:prstGeom prst="rect">
            <a:avLst/>
          </a:prstGeom>
        </p:spPr>
      </p:pic>
      <p:pic>
        <p:nvPicPr>
          <p:cNvPr id="1026" name="Picture 2" descr="Картинка 15 из 27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07" y="4590382"/>
            <a:ext cx="3528392" cy="12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" b="22101"/>
          <a:stretch/>
        </p:blipFill>
        <p:spPr>
          <a:xfrm>
            <a:off x="1324465" y="1844824"/>
            <a:ext cx="6776333" cy="37848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8479" y="877481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 </a:t>
            </a:r>
            <a:r>
              <a:rPr lang="ru-RU" dirty="0"/>
              <a:t>минут, чтобы </a:t>
            </a:r>
            <a:r>
              <a:rPr lang="ru-RU" dirty="0" smtClean="0"/>
              <a:t>начать подписывать</a:t>
            </a:r>
            <a:r>
              <a:rPr lang="ru-RU" dirty="0"/>
              <a:t>, отправлять и получать документы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4" y="1659419"/>
            <a:ext cx="1242002" cy="6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9" r="33328" b="55546"/>
          <a:stretch/>
        </p:blipFill>
        <p:spPr bwMode="auto">
          <a:xfrm>
            <a:off x="5512129" y="826852"/>
            <a:ext cx="2341587" cy="188206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4" r="71506"/>
          <a:stretch/>
        </p:blipFill>
        <p:spPr bwMode="auto">
          <a:xfrm>
            <a:off x="6451356" y="3059500"/>
            <a:ext cx="2327889" cy="193114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7" t="56914" r="33329"/>
          <a:stretch/>
        </p:blipFill>
        <p:spPr bwMode="auto">
          <a:xfrm>
            <a:off x="395536" y="3059500"/>
            <a:ext cx="2318173" cy="191092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1" t="56914"/>
          <a:stretch/>
        </p:blipFill>
        <p:spPr bwMode="auto">
          <a:xfrm>
            <a:off x="3735793" y="4730617"/>
            <a:ext cx="1770232" cy="176862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5546"/>
          <a:stretch/>
        </p:blipFill>
        <p:spPr bwMode="auto">
          <a:xfrm>
            <a:off x="1979712" y="739971"/>
            <a:ext cx="2155795" cy="193574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939844" y="2132856"/>
            <a:ext cx="3334240" cy="2679124"/>
            <a:chOff x="1013844" y="29796"/>
            <a:chExt cx="7441109" cy="5979069"/>
          </a:xfrm>
        </p:grpSpPr>
        <p:pic>
          <p:nvPicPr>
            <p:cNvPr id="10" name="Picture 8" descr="image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3633" b="-23633"/>
            <a:stretch>
              <a:fillRect/>
            </a:stretch>
          </p:blipFill>
          <p:spPr bwMode="auto">
            <a:xfrm>
              <a:off x="1013844" y="29796"/>
              <a:ext cx="7441109" cy="597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322001"/>
              <a:ext cx="3888432" cy="243980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712897" y="4384123"/>
            <a:ext cx="373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результате, </a:t>
            </a:r>
            <a:r>
              <a:rPr lang="ru-RU" dirty="0" err="1" smtClean="0"/>
              <a:t>Безбумаг</a:t>
            </a:r>
            <a:r>
              <a:rPr lang="ru-RU" dirty="0" smtClean="0"/>
              <a:t> </a:t>
            </a:r>
            <a:r>
              <a:rPr lang="ru-RU" dirty="0" err="1" smtClean="0"/>
              <a:t>упозволит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6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6840760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Расчетный центр «Практик»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контакты: 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(</a:t>
            </a:r>
            <a:r>
              <a:rPr lang="ru-RU" b="1" dirty="0"/>
              <a:t>495) 411-72-72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Москва</a:t>
            </a:r>
            <a:r>
              <a:rPr lang="ru-RU" b="1" dirty="0" smtClean="0"/>
              <a:t>, </a:t>
            </a:r>
            <a:r>
              <a:rPr lang="ru-RU" b="1" dirty="0"/>
              <a:t>Неглинная улица, </a:t>
            </a:r>
            <a:r>
              <a:rPr lang="ru-RU" b="1" dirty="0" smtClean="0"/>
              <a:t>17 стр.2</a:t>
            </a:r>
            <a:endParaRPr lang="ru-RU" dirty="0"/>
          </a:p>
          <a:p>
            <a:pPr marL="0" indent="0">
              <a:buNone/>
            </a:pPr>
            <a:r>
              <a:rPr lang="en-US" b="1" u="sng" dirty="0" smtClean="0"/>
              <a:t>www.</a:t>
            </a:r>
            <a:r>
              <a:rPr lang="en-US" b="1" u="sng" dirty="0" smtClean="0"/>
              <a:t>a</a:t>
            </a:r>
            <a:r>
              <a:rPr lang="ru-RU" b="1" u="sng" dirty="0"/>
              <a:t>-</a:t>
            </a:r>
            <a:r>
              <a:rPr lang="en-US" b="1" u="sng" dirty="0" err="1" smtClean="0"/>
              <a:t>practic</a:t>
            </a:r>
            <a:r>
              <a:rPr lang="ru-RU" b="1" u="sng" dirty="0"/>
              <a:t>.</a:t>
            </a:r>
            <a:r>
              <a:rPr lang="en-US" b="1" u="sng" dirty="0" err="1" smtClean="0"/>
              <a:t>ru</a:t>
            </a:r>
            <a:r>
              <a:rPr lang="en-US" b="1" u="sng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4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86981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Расчетный </a:t>
            </a:r>
            <a:r>
              <a:rPr lang="ru-RU" sz="3200" b="1" dirty="0">
                <a:latin typeface="Comic Sans MS" pitchFamily="66" charset="0"/>
              </a:rPr>
              <a:t>центр «Практик</a:t>
            </a:r>
            <a:r>
              <a:rPr lang="ru-RU" sz="3200" b="1" dirty="0" smtClean="0">
                <a:latin typeface="Comic Sans MS" pitchFamily="66" charset="0"/>
              </a:rPr>
              <a:t>»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132856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На рынке с 1999 года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корпоративный </a:t>
            </a:r>
            <a:r>
              <a:rPr lang="ru-RU" sz="2400" dirty="0"/>
              <a:t>член Института профессиональных бухгалтеров России;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Microsoft Gold Certified </a:t>
            </a:r>
            <a:r>
              <a:rPr lang="en-US" sz="2400" dirty="0" smtClean="0"/>
              <a:t>Partner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Оператор </a:t>
            </a:r>
            <a:r>
              <a:rPr lang="ru-RU" sz="2400" dirty="0" smtClean="0"/>
              <a:t>электронного документооборота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Стратегический партнер </a:t>
            </a:r>
            <a:r>
              <a:rPr lang="ru-RU" sz="2400" b="1" dirty="0"/>
              <a:t>ЗАО ПФ «СКБ КОНТУР»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781416"/>
            <a:ext cx="7302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сегодняшний день клиентами компании являются более 10 000 организаций, представляющих различные направления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1531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Клиенты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Диадока</a:t>
            </a:r>
            <a:endParaRPr lang="ru-RU" sz="2800" dirty="0"/>
          </a:p>
        </p:txBody>
      </p:sp>
      <p:pic>
        <p:nvPicPr>
          <p:cNvPr id="4" name="Объект 3" descr="Метр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588" y="3423277"/>
            <a:ext cx="1524000" cy="476250"/>
          </a:xfrm>
          <a:prstGeom prst="rect">
            <a:avLst/>
          </a:prstGeom>
          <a:noFill/>
        </p:spPr>
      </p:pic>
      <p:pic>
        <p:nvPicPr>
          <p:cNvPr id="5" name="Picture 12" descr="C:\Users\inpiskarev\Desktop\рабочая\договоры\Логотипы\McDonal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45223"/>
            <a:ext cx="1398315" cy="10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Rusal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89156"/>
            <a:ext cx="1839983" cy="747756"/>
          </a:xfrm>
          <a:prstGeom prst="rect">
            <a:avLst/>
          </a:prstGeom>
          <a:noFill/>
        </p:spPr>
      </p:pic>
      <p:pic>
        <p:nvPicPr>
          <p:cNvPr id="7" name="Рисунок 6" descr="newlogo-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013176"/>
            <a:ext cx="1901232" cy="772931"/>
          </a:xfrm>
          <a:prstGeom prst="rect">
            <a:avLst/>
          </a:prstGeom>
          <a:noFill/>
        </p:spPr>
      </p:pic>
      <p:pic>
        <p:nvPicPr>
          <p:cNvPr id="8" name="Рисунок 7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3599" y="3735412"/>
            <a:ext cx="1341384" cy="395287"/>
          </a:xfrm>
          <a:prstGeom prst="rect">
            <a:avLst/>
          </a:prstGeom>
          <a:noFill/>
        </p:spPr>
      </p:pic>
      <p:pic>
        <p:nvPicPr>
          <p:cNvPr id="9" name="Picture 27" descr="Детский Мир, ОАО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52" y="4130699"/>
            <a:ext cx="1608061" cy="7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ТНК-B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25756"/>
            <a:ext cx="1398315" cy="112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logo-lukio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97190" y="1325756"/>
            <a:ext cx="1648061" cy="475729"/>
          </a:xfrm>
          <a:prstGeom prst="rect">
            <a:avLst/>
          </a:prstGeom>
          <a:noFill/>
        </p:spPr>
      </p:pic>
      <p:pic>
        <p:nvPicPr>
          <p:cNvPr id="12" name="Picture 9" descr="C:\Users\inpiskarev\Desktop\рабочая\договоры\Логотипы\Роснефть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96" y="1976723"/>
            <a:ext cx="2309691" cy="11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ttp://www.trcont.ru/fileadmin/template/images/sys_logo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99" y="3100756"/>
            <a:ext cx="1208837" cy="47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Users\inpiskarev\Desktop\рабочая\договоры\Логотипы\800px-Metro_Group-TheSpiritOfCommerce_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30" y="4395044"/>
            <a:ext cx="2032339" cy="41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Аэрофлот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46" y="5089350"/>
            <a:ext cx="2502872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inpiskarev\Desktop\рабочая\договоры\Логотипы\СОГАЗ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87908"/>
            <a:ext cx="1603589" cy="7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inpiskarev\Desktop\рабочая\договоры\Логотипы\CBRF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18" y="3307557"/>
            <a:ext cx="823142" cy="8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Федеральная сетевая компания ЕЭС (ОАО ФСК ЕЭС)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13" y="2161166"/>
            <a:ext cx="1416952" cy="8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Logo_Ingosstrakh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38613" y="4432770"/>
            <a:ext cx="1574182" cy="543599"/>
          </a:xfrm>
          <a:prstGeom prst="rect">
            <a:avLst/>
          </a:prstGeom>
          <a:noFill/>
        </p:spPr>
      </p:pic>
      <p:pic>
        <p:nvPicPr>
          <p:cNvPr id="20" name="Рисунок 1" descr="800px-RZD_sv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31865" y="1425550"/>
            <a:ext cx="1947554" cy="415176"/>
          </a:xfrm>
          <a:prstGeom prst="rect">
            <a:avLst/>
          </a:prstGeom>
          <a:noFill/>
        </p:spPr>
      </p:pic>
      <p:pic>
        <p:nvPicPr>
          <p:cNvPr id="21" name="Рисунок 2" descr="gazprom_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0334" y="1036278"/>
            <a:ext cx="1555366" cy="765207"/>
          </a:xfrm>
          <a:prstGeom prst="rect">
            <a:avLst/>
          </a:prstGeom>
          <a:noFill/>
        </p:spPr>
      </p:pic>
      <p:pic>
        <p:nvPicPr>
          <p:cNvPr id="22" name="Picture 25" descr="EFE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78" y="4046249"/>
            <a:ext cx="1000125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80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1864" y="1141364"/>
            <a:ext cx="56300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Какой документооборот наиболее эффективен </a:t>
            </a:r>
            <a:br>
              <a:rPr lang="ru-RU" sz="4400" dirty="0"/>
            </a:br>
            <a:r>
              <a:rPr lang="ru-RU" sz="4400" dirty="0"/>
              <a:t>для </a:t>
            </a:r>
            <a:r>
              <a:rPr lang="ru-RU" sz="4400" dirty="0" smtClean="0"/>
              <a:t>компании</a:t>
            </a:r>
            <a:r>
              <a:rPr lang="ru-RU" sz="4400" dirty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0271" y="4797151"/>
            <a:ext cx="6153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Бумажный</a:t>
            </a:r>
            <a:r>
              <a:rPr lang="ru-RU" sz="3200" dirty="0"/>
              <a:t> или </a:t>
            </a:r>
            <a:r>
              <a:rPr lang="ru-RU" sz="3200" b="1" dirty="0">
                <a:solidFill>
                  <a:srgbClr val="00B0F0"/>
                </a:solidFill>
              </a:rPr>
              <a:t>Электронный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966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46760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971600" y="496144"/>
            <a:ext cx="8011055" cy="41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ru-RU" sz="2400" dirty="0"/>
              <a:t>Текущая ситуация с бумажным документооборотом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2699792" y="6278026"/>
            <a:ext cx="6063222" cy="3392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* -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данным «Исследование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вопросов налогообложения в России за 2010 год»,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Ernst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Young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537105" y="539332"/>
            <a:ext cx="8508924" cy="66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Основные преимущества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при переходе</a:t>
            </a:r>
            <a:r>
              <a:rPr lang="en-US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b="1" dirty="0">
                <a:solidFill>
                  <a:srgbClr val="00B0F0"/>
                </a:solidFill>
              </a:rPr>
              <a:t>электронный</a:t>
            </a:r>
            <a:r>
              <a:rPr lang="ru-RU" sz="2400" dirty="0"/>
              <a:t> документооборот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5" y="1556792"/>
            <a:ext cx="8007107" cy="394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9028" y="91046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Электронный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dirty="0"/>
              <a:t>документооборот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0232" y="1639828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200" b="1" dirty="0" smtClean="0"/>
              <a:t> </a:t>
            </a:r>
            <a:r>
              <a:rPr lang="ru-RU" sz="3000" dirty="0" smtClean="0"/>
              <a:t>Юридическая </a:t>
            </a:r>
            <a:r>
              <a:rPr lang="ru-RU" sz="3000" dirty="0"/>
              <a:t>сила электронных документов </a:t>
            </a:r>
            <a:r>
              <a:rPr lang="ru-RU" sz="3000" b="1" i="1" dirty="0"/>
              <a:t>гарантируется</a:t>
            </a:r>
            <a:r>
              <a:rPr lang="ru-RU" sz="3000" dirty="0"/>
              <a:t> </a:t>
            </a:r>
            <a:r>
              <a:rPr lang="ru-RU" sz="3000" dirty="0" smtClean="0"/>
              <a:t>законом</a:t>
            </a:r>
          </a:p>
          <a:p>
            <a:endParaRPr lang="ru-RU" sz="3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dirty="0" smtClean="0"/>
              <a:t> Хранить </a:t>
            </a:r>
            <a:r>
              <a:rPr lang="ru-RU" sz="3000" dirty="0"/>
              <a:t>документы в </a:t>
            </a:r>
            <a:r>
              <a:rPr lang="ru-RU" sz="3000" dirty="0" smtClean="0"/>
              <a:t>БезБумаг </a:t>
            </a:r>
            <a:r>
              <a:rPr lang="ru-RU" sz="3000" b="1" i="1" dirty="0"/>
              <a:t>безопаснее</a:t>
            </a:r>
            <a:r>
              <a:rPr lang="ru-RU" sz="3000" dirty="0"/>
              <a:t>, чем на личном </a:t>
            </a:r>
            <a:r>
              <a:rPr lang="ru-RU" sz="3000" dirty="0" smtClean="0"/>
              <a:t>компьютере</a:t>
            </a:r>
          </a:p>
          <a:p>
            <a:endParaRPr lang="ru-RU" sz="3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dirty="0" smtClean="0"/>
              <a:t> Работать </a:t>
            </a:r>
            <a:r>
              <a:rPr lang="ru-RU" sz="3000" dirty="0"/>
              <a:t>с </a:t>
            </a:r>
            <a:r>
              <a:rPr lang="ru-RU" sz="3000" dirty="0" smtClean="0"/>
              <a:t>БезБумаг </a:t>
            </a:r>
            <a:r>
              <a:rPr lang="ru-RU" sz="3000" b="1" i="1" dirty="0"/>
              <a:t>не сложнее</a:t>
            </a:r>
            <a:r>
              <a:rPr lang="ru-RU" sz="3000" dirty="0"/>
              <a:t>, чем с электронной почтой</a:t>
            </a:r>
            <a:endParaRPr lang="ru-RU" sz="3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87" y="1960797"/>
            <a:ext cx="1994029" cy="352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537105" y="1484784"/>
            <a:ext cx="7275255" cy="346458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/>
              <a:t>Федеральный Закон № </a:t>
            </a:r>
            <a:r>
              <a:rPr lang="ru-RU" sz="1600" dirty="0"/>
              <a:t>1-ФЗ «Об электронной цифровой подписи» от </a:t>
            </a:r>
            <a:r>
              <a:rPr lang="ru-RU" sz="1600" dirty="0" smtClean="0"/>
              <a:t>10 </a:t>
            </a:r>
            <a:r>
              <a:rPr lang="ru-RU" sz="1600" dirty="0"/>
              <a:t>января 2002 г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/>
              <a:t>Федеральный Закон № </a:t>
            </a:r>
            <a:r>
              <a:rPr lang="ru-RU" sz="1600" dirty="0"/>
              <a:t>63-ФЗ </a:t>
            </a:r>
            <a:r>
              <a:rPr lang="ru-RU" sz="1600" dirty="0" smtClean="0"/>
              <a:t>«Об </a:t>
            </a:r>
            <a:r>
              <a:rPr lang="ru-RU" sz="1600" dirty="0"/>
              <a:t>электронной </a:t>
            </a:r>
            <a:r>
              <a:rPr lang="ru-RU" sz="1600" dirty="0" smtClean="0"/>
              <a:t>подписи» от </a:t>
            </a:r>
            <a:r>
              <a:rPr lang="ru-RU" sz="1600" dirty="0"/>
              <a:t>6 апреля 2011 г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/>
              <a:t>Федеральный Закон № 129-ФЗ «О </a:t>
            </a:r>
            <a:r>
              <a:rPr lang="ru-RU" sz="1600" dirty="0"/>
              <a:t>бухгалтерском </a:t>
            </a:r>
            <a:r>
              <a:rPr lang="ru-RU" sz="1600" dirty="0" smtClean="0"/>
              <a:t>учете» от 21 ноября 1996 г.</a:t>
            </a: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/>
              <a:t>Федеральный </a:t>
            </a:r>
            <a:r>
              <a:rPr lang="ru-RU" sz="1600" dirty="0"/>
              <a:t>Закон № 149-ФЗ </a:t>
            </a:r>
            <a:r>
              <a:rPr lang="ru-RU" sz="1600" dirty="0" smtClean="0"/>
              <a:t>«Об </a:t>
            </a:r>
            <a:r>
              <a:rPr lang="ru-RU" sz="1600" dirty="0"/>
              <a:t>информации, информационных технологиях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о </a:t>
            </a:r>
            <a:r>
              <a:rPr lang="ru-RU" sz="1600" dirty="0" smtClean="0"/>
              <a:t>защите информации» от 27 июля 2006 </a:t>
            </a:r>
            <a:r>
              <a:rPr lang="ru-RU" sz="1600" dirty="0"/>
              <a:t>г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6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/>
              <a:t>Федеральный закон № 229-ФЗ об изменениях в Налоговом Кодексе по ЭСФ</a:t>
            </a: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6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600" dirty="0"/>
              <a:t>Приказ №50н </a:t>
            </a:r>
            <a:r>
              <a:rPr lang="ru-RU" sz="1600" dirty="0" smtClean="0"/>
              <a:t>о порядке </a:t>
            </a:r>
            <a:r>
              <a:rPr lang="ru-RU" sz="1600" dirty="0"/>
              <a:t>Минфина об обмене ЭСФ в электронном </a:t>
            </a:r>
            <a:r>
              <a:rPr lang="ru-RU" sz="1600" dirty="0" smtClean="0"/>
              <a:t>виде</a:t>
            </a: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37105" y="539332"/>
            <a:ext cx="8508924" cy="66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«А </a:t>
            </a:r>
            <a:r>
              <a:rPr lang="ru-RU" sz="2400" dirty="0"/>
              <a:t>что, так можно было</a:t>
            </a:r>
            <a:r>
              <a:rPr lang="ru-RU" sz="2400" dirty="0" smtClean="0"/>
              <a:t>?»</a:t>
            </a:r>
            <a:r>
              <a:rPr lang="en-US" sz="2400" dirty="0" smtClean="0"/>
              <a:t> </a:t>
            </a:r>
            <a:r>
              <a:rPr lang="ru-RU" sz="2400" dirty="0" smtClean="0"/>
              <a:t>Нормативно-правовая база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03148" y="1011294"/>
            <a:ext cx="424104" cy="3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—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503148" y="2286374"/>
            <a:ext cx="424104" cy="3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—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503148" y="3724014"/>
            <a:ext cx="424104" cy="3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—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503148" y="1854574"/>
            <a:ext cx="424104" cy="3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—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16" y="6278026"/>
            <a:ext cx="329406" cy="44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 bwMode="auto">
          <a:xfrm>
            <a:off x="503148" y="2824854"/>
            <a:ext cx="424104" cy="3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—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503148" y="3210934"/>
            <a:ext cx="424104" cy="3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—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61975" y="1416050"/>
            <a:ext cx="8229600" cy="48434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«</a:t>
            </a:r>
            <a:r>
              <a:rPr lang="ru-RU" sz="1800" b="1" dirty="0" err="1" smtClean="0"/>
              <a:t>Безбумаг</a:t>
            </a:r>
            <a:r>
              <a:rPr lang="ru-RU" sz="1800" dirty="0" smtClean="0"/>
              <a:t>» </a:t>
            </a:r>
            <a:r>
              <a:rPr lang="en-US" sz="1800" dirty="0" smtClean="0"/>
              <a:t>—</a:t>
            </a:r>
            <a:r>
              <a:rPr lang="ru-RU" sz="1800" dirty="0" smtClean="0"/>
              <a:t> это </a:t>
            </a:r>
            <a:r>
              <a:rPr lang="ru-RU" sz="1800" dirty="0"/>
              <a:t>система обмена </a:t>
            </a:r>
            <a:r>
              <a:rPr lang="ru-RU" sz="1800" b="1" dirty="0"/>
              <a:t>юридически значимыми электронными</a:t>
            </a:r>
            <a:r>
              <a:rPr lang="ru-RU" sz="1800" dirty="0"/>
              <a:t> документами между </a:t>
            </a:r>
            <a:r>
              <a:rPr lang="ru-RU" sz="1800" dirty="0" smtClean="0"/>
              <a:t>организациями: со своими </a:t>
            </a:r>
            <a:r>
              <a:rPr lang="ru-RU" sz="1800" dirty="0"/>
              <a:t>клиентами, поставщиками, </a:t>
            </a:r>
            <a:r>
              <a:rPr lang="ru-RU" sz="1800" dirty="0" smtClean="0"/>
              <a:t>партнерами и </a:t>
            </a:r>
            <a:r>
              <a:rPr lang="ru-RU" sz="1800" dirty="0"/>
              <a:t>удаленными подразделениями  документами различного типа, в том числе</a:t>
            </a:r>
            <a:r>
              <a:rPr lang="ru-RU" sz="1800" dirty="0" smtClean="0"/>
              <a:t>:</a:t>
            </a:r>
          </a:p>
          <a:p>
            <a:pPr marL="400050" lvl="1" indent="0">
              <a:buNone/>
            </a:pPr>
            <a:endParaRPr lang="ru-RU" sz="6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PT Sans" pitchFamily="34" charset="-52"/>
              </a:rPr>
              <a:t>электронными </a:t>
            </a:r>
            <a:r>
              <a:rPr lang="ru-RU" sz="1400" dirty="0">
                <a:latin typeface="PT Sans" pitchFamily="34" charset="-52"/>
              </a:rPr>
              <a:t>счетами-фактурами, порядок обмена которыми сильно </a:t>
            </a:r>
            <a:r>
              <a:rPr lang="ru-RU" sz="1400" dirty="0" smtClean="0">
                <a:latin typeface="PT Sans" pitchFamily="34" charset="-52"/>
              </a:rPr>
              <a:t>формализован</a:t>
            </a:r>
            <a:r>
              <a:rPr lang="en-US" sz="1400" dirty="0" smtClean="0">
                <a:latin typeface="PT Sans" pitchFamily="34" charset="-52"/>
              </a:rPr>
              <a:t/>
            </a:r>
            <a:br>
              <a:rPr lang="en-US" sz="1400" dirty="0" smtClean="0">
                <a:latin typeface="PT Sans" pitchFamily="34" charset="-52"/>
              </a:rPr>
            </a:br>
            <a:r>
              <a:rPr lang="ru-RU" sz="1400" dirty="0" smtClean="0">
                <a:latin typeface="PT Sans" pitchFamily="34" charset="-52"/>
              </a:rPr>
              <a:t>и </a:t>
            </a:r>
            <a:r>
              <a:rPr lang="ru-RU" sz="1400" dirty="0">
                <a:latin typeface="PT Sans" pitchFamily="34" charset="-52"/>
              </a:rPr>
              <a:t>регулируется Минфином и ФНС</a:t>
            </a:r>
            <a:r>
              <a:rPr lang="ru-RU" sz="1400" dirty="0" smtClean="0">
                <a:latin typeface="PT Sans" pitchFamily="34" charset="-52"/>
              </a:rPr>
              <a:t>;</a:t>
            </a:r>
            <a:endParaRPr lang="en-US" sz="1400" dirty="0" smtClean="0">
              <a:latin typeface="PT Sans" pitchFamily="34" charset="-52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dirty="0">
              <a:latin typeface="PT Sans" pitchFamily="34" charset="-52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latin typeface="PT Sans" pitchFamily="34" charset="-52"/>
              </a:rPr>
              <a:t>неформализованными документами, например, договорами, актами выполненных работ, платежными </a:t>
            </a:r>
            <a:r>
              <a:rPr lang="ru-RU" sz="1400" dirty="0"/>
              <a:t>поручениями и т.д.</a:t>
            </a:r>
            <a:endParaRPr lang="ru-RU" sz="2000" dirty="0"/>
          </a:p>
          <a:p>
            <a:endParaRPr lang="ru-RU" sz="9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542307" y="748693"/>
            <a:ext cx="8508924" cy="66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Что такое </a:t>
            </a:r>
            <a:r>
              <a:rPr lang="ru-RU" sz="2400" dirty="0" smtClean="0"/>
              <a:t>система </a:t>
            </a:r>
            <a:r>
              <a:rPr lang="ru-RU" sz="2400" dirty="0" err="1" smtClean="0"/>
              <a:t>БезБумаг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3681" y="25775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—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3681" y="32218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—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16" y="6278026"/>
            <a:ext cx="329406" cy="44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69" y="3717032"/>
            <a:ext cx="7316875" cy="225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3668</TotalTime>
  <Words>867</Words>
  <Application>Microsoft Office PowerPoint</Application>
  <PresentationFormat>Экран (4:3)</PresentationFormat>
  <Paragraphs>103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Comic Sans MS</vt:lpstr>
      <vt:lpstr>Constantia</vt:lpstr>
      <vt:lpstr>Helvetica</vt:lpstr>
      <vt:lpstr>PT Sans</vt:lpstr>
      <vt:lpstr>Wingdings</vt:lpstr>
      <vt:lpstr>Wingdings 2</vt:lpstr>
      <vt:lpstr>Поток</vt:lpstr>
      <vt:lpstr>Презентация PowerPoint</vt:lpstr>
      <vt:lpstr>Презентация PowerPoint</vt:lpstr>
      <vt:lpstr>Клиенты Диадока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Интеграция со всеми бухгалтерскими системами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SDmitriev</dc:creator>
  <cp:lastModifiedBy>Ермолов Алексей Викторович</cp:lastModifiedBy>
  <cp:revision>71</cp:revision>
  <dcterms:created xsi:type="dcterms:W3CDTF">2012-02-27T19:13:00Z</dcterms:created>
  <dcterms:modified xsi:type="dcterms:W3CDTF">2013-03-24T16:11:12Z</dcterms:modified>
</cp:coreProperties>
</file>